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1"/>
  </p:notesMasterIdLst>
  <p:sldIdLst>
    <p:sldId id="256" r:id="rId2"/>
    <p:sldId id="258" r:id="rId3"/>
    <p:sldId id="259" r:id="rId4"/>
    <p:sldId id="260" r:id="rId5"/>
    <p:sldId id="257" r:id="rId6"/>
    <p:sldId id="297" r:id="rId7"/>
    <p:sldId id="270" r:id="rId8"/>
    <p:sldId id="268" r:id="rId9"/>
    <p:sldId id="299" r:id="rId10"/>
    <p:sldId id="264" r:id="rId11"/>
    <p:sldId id="343" r:id="rId12"/>
    <p:sldId id="278" r:id="rId13"/>
    <p:sldId id="341" r:id="rId14"/>
    <p:sldId id="342" r:id="rId15"/>
    <p:sldId id="344" r:id="rId16"/>
    <p:sldId id="305" r:id="rId17"/>
    <p:sldId id="263" r:id="rId18"/>
    <p:sldId id="300" r:id="rId19"/>
    <p:sldId id="313" r:id="rId20"/>
    <p:sldId id="271" r:id="rId21"/>
    <p:sldId id="314" r:id="rId22"/>
    <p:sldId id="316" r:id="rId23"/>
    <p:sldId id="315" r:id="rId24"/>
    <p:sldId id="317" r:id="rId25"/>
    <p:sldId id="318" r:id="rId26"/>
    <p:sldId id="319" r:id="rId27"/>
    <p:sldId id="320" r:id="rId28"/>
    <p:sldId id="321" r:id="rId29"/>
    <p:sldId id="322" r:id="rId30"/>
    <p:sldId id="323" r:id="rId31"/>
    <p:sldId id="333" r:id="rId32"/>
    <p:sldId id="324" r:id="rId33"/>
    <p:sldId id="334" r:id="rId34"/>
    <p:sldId id="325" r:id="rId35"/>
    <p:sldId id="335" r:id="rId36"/>
    <p:sldId id="326" r:id="rId37"/>
    <p:sldId id="261" r:id="rId38"/>
    <p:sldId id="336" r:id="rId39"/>
    <p:sldId id="328" r:id="rId40"/>
    <p:sldId id="327" r:id="rId41"/>
    <p:sldId id="330" r:id="rId42"/>
    <p:sldId id="331" r:id="rId43"/>
    <p:sldId id="332" r:id="rId44"/>
    <p:sldId id="337" r:id="rId45"/>
    <p:sldId id="338" r:id="rId46"/>
    <p:sldId id="339" r:id="rId47"/>
    <p:sldId id="273" r:id="rId48"/>
    <p:sldId id="340" r:id="rId49"/>
    <p:sldId id="345"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Exo 2" panose="020B0604020202020204" charset="0"/>
      <p:regular r:id="rId56"/>
      <p:bold r:id="rId57"/>
      <p:italic r:id="rId58"/>
      <p:boldItalic r:id="rId59"/>
    </p:embeddedFont>
    <p:embeddedFont>
      <p:font typeface="Fira Sans Extra Condensed Medium" panose="020B0604020202020204" charset="0"/>
      <p:regular r:id="rId60"/>
      <p:bold r:id="rId61"/>
      <p:italic r:id="rId62"/>
      <p:boldItalic r:id="rId63"/>
    </p:embeddedFont>
    <p:embeddedFont>
      <p:font typeface="Roboto Condensed" panose="020B0604020202020204" charset="0"/>
      <p:regular r:id="rId64"/>
      <p:bold r:id="rId65"/>
      <p:italic r:id="rId66"/>
      <p:boldItalic r:id="rId67"/>
    </p:embeddedFont>
    <p:embeddedFont>
      <p:font typeface="Roboto Condensed Light" panose="020B0604020202020204" charset="0"/>
      <p:regular r:id="rId68"/>
      <p:bold r:id="rId69"/>
      <p:italic r:id="rId70"/>
      <p:boldItalic r:id="rId71"/>
    </p:embeddedFont>
    <p:embeddedFont>
      <p:font typeface="Squada One" panose="020B0604020202020204" charset="0"/>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1228F68-5D5D-49BE-849D-2FB51444199A}">
          <p14:sldIdLst>
            <p14:sldId id="256"/>
            <p14:sldId id="258"/>
            <p14:sldId id="259"/>
            <p14:sldId id="260"/>
            <p14:sldId id="257"/>
            <p14:sldId id="297"/>
            <p14:sldId id="270"/>
            <p14:sldId id="268"/>
            <p14:sldId id="299"/>
            <p14:sldId id="264"/>
            <p14:sldId id="343"/>
            <p14:sldId id="278"/>
            <p14:sldId id="341"/>
            <p14:sldId id="342"/>
            <p14:sldId id="344"/>
            <p14:sldId id="305"/>
            <p14:sldId id="263"/>
            <p14:sldId id="300"/>
            <p14:sldId id="313"/>
            <p14:sldId id="271"/>
            <p14:sldId id="314"/>
            <p14:sldId id="316"/>
            <p14:sldId id="315"/>
            <p14:sldId id="317"/>
            <p14:sldId id="318"/>
            <p14:sldId id="319"/>
            <p14:sldId id="320"/>
            <p14:sldId id="321"/>
            <p14:sldId id="322"/>
            <p14:sldId id="323"/>
            <p14:sldId id="333"/>
            <p14:sldId id="324"/>
            <p14:sldId id="334"/>
            <p14:sldId id="325"/>
            <p14:sldId id="335"/>
            <p14:sldId id="326"/>
            <p14:sldId id="261"/>
            <p14:sldId id="336"/>
            <p14:sldId id="328"/>
            <p14:sldId id="327"/>
            <p14:sldId id="330"/>
            <p14:sldId id="331"/>
            <p14:sldId id="332"/>
            <p14:sldId id="337"/>
            <p14:sldId id="338"/>
            <p14:sldId id="339"/>
            <p14:sldId id="273"/>
            <p14:sldId id="340"/>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16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0024B3-FFF1-489C-8F31-21FCE86CA600}">
  <a:tblStyle styleId="{880024B3-FFF1-489C-8F31-21FCE86CA6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6" d="100"/>
          <a:sy n="96"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473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223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014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312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76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137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260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13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186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030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141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9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892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62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334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p:cSld name="CUSTOM_29">
    <p:bg>
      <p:bgPr>
        <a:no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56010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8" r:id="rId8"/>
    <p:sldLayoutId id="2147483660" r:id="rId9"/>
    <p:sldLayoutId id="2147483661" r:id="rId10"/>
    <p:sldLayoutId id="2147483663" r:id="rId11"/>
    <p:sldLayoutId id="2147483665" r:id="rId12"/>
    <p:sldLayoutId id="2147483666" r:id="rId13"/>
    <p:sldLayoutId id="2147483668" r:id="rId14"/>
    <p:sldLayoutId id="2147483669" r:id="rId15"/>
    <p:sldLayoutId id="2147483670" r:id="rId16"/>
    <p:sldLayoutId id="2147483671" r:id="rId17"/>
    <p:sldLayoutId id="214748367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neo4j.com/download-center/#desktop"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elikaBahmanabadi" TargetMode="External"/><Relationship Id="rId2" Type="http://schemas.openxmlformats.org/officeDocument/2006/relationships/hyperlink" Target="mailto:Melika.Bahmanabadi99@gmail.com" TargetMode="External"/><Relationship Id="rId1" Type="http://schemas.openxmlformats.org/officeDocument/2006/relationships/slideLayout" Target="../slideLayouts/slideLayout3.xml"/><Relationship Id="rId4" Type="http://schemas.openxmlformats.org/officeDocument/2006/relationships/hyperlink" Target="https://www.linkedin.com/in/melika-bahmanabadi-6729aa19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5958109" y="3984327"/>
            <a:ext cx="3090749" cy="35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latin typeface="+mn-lt"/>
                <a:cs typeface="Calibri" panose="020F0502020204030204" pitchFamily="34" charset="0"/>
              </a:rPr>
              <a:t>Presented by : </a:t>
            </a:r>
            <a:r>
              <a:rPr lang="en-US" sz="1400" dirty="0" err="1">
                <a:latin typeface="+mn-lt"/>
                <a:cs typeface="Calibri" panose="020F0502020204030204" pitchFamily="34" charset="0"/>
              </a:rPr>
              <a:t>Melika</a:t>
            </a:r>
            <a:r>
              <a:rPr lang="en-US" sz="1400" dirty="0">
                <a:latin typeface="+mn-lt"/>
                <a:cs typeface="Calibri" panose="020F0502020204030204" pitchFamily="34" charset="0"/>
              </a:rPr>
              <a:t> </a:t>
            </a:r>
            <a:r>
              <a:rPr lang="en-US" sz="1400" dirty="0" err="1">
                <a:latin typeface="+mn-lt"/>
                <a:cs typeface="Calibri" panose="020F0502020204030204" pitchFamily="34" charset="0"/>
              </a:rPr>
              <a:t>Bahmanabadi</a:t>
            </a:r>
            <a:endParaRPr sz="1400" dirty="0">
              <a:latin typeface="+mn-lt"/>
              <a:cs typeface="Calibri" panose="020F0502020204030204" pitchFamily="34" charset="0"/>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Neo4j</a:t>
            </a:r>
            <a:endParaRPr dirty="0"/>
          </a:p>
        </p:txBody>
      </p:sp>
      <p:cxnSp>
        <p:nvCxnSpPr>
          <p:cNvPr id="138" name="Google Shape;138;p28"/>
          <p:cNvCxnSpPr/>
          <p:nvPr/>
        </p:nvCxnSpPr>
        <p:spPr>
          <a:xfrm>
            <a:off x="7145675" y="3176000"/>
            <a:ext cx="2086500" cy="0"/>
          </a:xfrm>
          <a:prstGeom prst="straightConnector1">
            <a:avLst/>
          </a:prstGeom>
          <a:noFill/>
          <a:ln w="9525" cap="flat" cmpd="sng">
            <a:solidFill>
              <a:schemeClr val="dk2"/>
            </a:solidFill>
            <a:prstDash val="solid"/>
            <a:round/>
            <a:headEnd type="none" w="med" len="med"/>
            <a:tailEnd type="none" w="med" len="med"/>
          </a:ln>
        </p:spPr>
      </p:cxnSp>
      <p:pic>
        <p:nvPicPr>
          <p:cNvPr id="5" name="Picture 4">
            <a:extLst>
              <a:ext uri="{FF2B5EF4-FFF2-40B4-BE49-F238E27FC236}">
                <a16:creationId xmlns:a16="http://schemas.microsoft.com/office/drawing/2014/main" id="{C19986CA-523F-44ED-8950-E1DD33817B64}"/>
              </a:ext>
            </a:extLst>
          </p:cNvPr>
          <p:cNvPicPr>
            <a:picLocks noChangeAspect="1"/>
          </p:cNvPicPr>
          <p:nvPr/>
        </p:nvPicPr>
        <p:blipFill>
          <a:blip r:embed="rId3">
            <a:duotone>
              <a:schemeClr val="accent3">
                <a:shade val="45000"/>
                <a:satMod val="135000"/>
              </a:schemeClr>
              <a:prstClr val="white"/>
            </a:duotone>
          </a:blip>
          <a:stretch>
            <a:fillRect/>
          </a:stretch>
        </p:blipFill>
        <p:spPr>
          <a:xfrm>
            <a:off x="4321021" y="1045046"/>
            <a:ext cx="2019300" cy="2266950"/>
          </a:xfrm>
          <a:prstGeom prst="rect">
            <a:avLst/>
          </a:prstGeom>
        </p:spPr>
      </p:pic>
      <p:sp>
        <p:nvSpPr>
          <p:cNvPr id="6" name="Google Shape;136;p28">
            <a:extLst>
              <a:ext uri="{FF2B5EF4-FFF2-40B4-BE49-F238E27FC236}">
                <a16:creationId xmlns:a16="http://schemas.microsoft.com/office/drawing/2014/main" id="{7C784B28-7BFD-4A15-9853-CEC12AA3CEDA}"/>
              </a:ext>
            </a:extLst>
          </p:cNvPr>
          <p:cNvSpPr txBox="1">
            <a:spLocks/>
          </p:cNvSpPr>
          <p:nvPr/>
        </p:nvSpPr>
        <p:spPr>
          <a:xfrm>
            <a:off x="5029200" y="3531774"/>
            <a:ext cx="2374892" cy="35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en-US" sz="1400" dirty="0">
                <a:latin typeface="+mn-lt"/>
                <a:cs typeface="Calibri" panose="020F0502020204030204" pitchFamily="34" charset="0"/>
              </a:rPr>
              <a:t>Master :</a:t>
            </a:r>
            <a:r>
              <a:rPr lang="en-US" sz="1400" dirty="0" err="1">
                <a:latin typeface="+mn-lt"/>
                <a:cs typeface="Calibri" panose="020F0502020204030204" pitchFamily="34" charset="0"/>
              </a:rPr>
              <a:t>Dr.Bijani</a:t>
            </a:r>
            <a:endParaRPr lang="en-US" sz="1400" dirty="0">
              <a:latin typeface="+mn-lt"/>
              <a:cs typeface="Calibri" panose="020F0502020204030204" pitchFamily="34" charset="0"/>
            </a:endParaRPr>
          </a:p>
        </p:txBody>
      </p:sp>
      <p:sp>
        <p:nvSpPr>
          <p:cNvPr id="3" name="TextBox 2">
            <a:extLst>
              <a:ext uri="{FF2B5EF4-FFF2-40B4-BE49-F238E27FC236}">
                <a16:creationId xmlns:a16="http://schemas.microsoft.com/office/drawing/2014/main" id="{B45CB6E2-86C1-451E-BE13-A020D87F781E}"/>
              </a:ext>
            </a:extLst>
          </p:cNvPr>
          <p:cNvSpPr txBox="1"/>
          <p:nvPr/>
        </p:nvSpPr>
        <p:spPr>
          <a:xfrm>
            <a:off x="8027031" y="4795381"/>
            <a:ext cx="1116970" cy="261610"/>
          </a:xfrm>
          <a:prstGeom prst="rect">
            <a:avLst/>
          </a:prstGeom>
          <a:noFill/>
        </p:spPr>
        <p:txBody>
          <a:bodyPr wrap="square" rtlCol="0">
            <a:spAutoFit/>
          </a:bodyPr>
          <a:lstStyle/>
          <a:p>
            <a:r>
              <a:rPr lang="en-US" sz="1100" dirty="0">
                <a:solidFill>
                  <a:schemeClr val="tx1"/>
                </a:solidFill>
              </a:rPr>
              <a:t>13</a:t>
            </a:r>
            <a:r>
              <a:rPr lang="en-US" sz="1100" baseline="30000" dirty="0">
                <a:solidFill>
                  <a:schemeClr val="tx1"/>
                </a:solidFill>
              </a:rPr>
              <a:t>th</a:t>
            </a:r>
            <a:r>
              <a:rPr lang="en-US" sz="1100" dirty="0">
                <a:solidFill>
                  <a:schemeClr val="tx1"/>
                </a:solidFill>
              </a:rPr>
              <a:t> May 2020</a:t>
            </a:r>
          </a:p>
        </p:txBody>
      </p:sp>
      <p:cxnSp>
        <p:nvCxnSpPr>
          <p:cNvPr id="9" name="Google Shape;138;p28">
            <a:extLst>
              <a:ext uri="{FF2B5EF4-FFF2-40B4-BE49-F238E27FC236}">
                <a16:creationId xmlns:a16="http://schemas.microsoft.com/office/drawing/2014/main" id="{0937C576-10D2-414C-9F98-D9D537DFA9D5}"/>
              </a:ext>
            </a:extLst>
          </p:cNvPr>
          <p:cNvCxnSpPr>
            <a:cxnSpLocks/>
          </p:cNvCxnSpPr>
          <p:nvPr/>
        </p:nvCxnSpPr>
        <p:spPr>
          <a:xfrm>
            <a:off x="5029200" y="3890274"/>
            <a:ext cx="4114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1757940" y="256465"/>
            <a:ext cx="5679960" cy="625183"/>
          </a:xfrm>
          <a:prstGeom prst="rect">
            <a:avLst/>
          </a:prstGeom>
        </p:spPr>
        <p:txBody>
          <a:bodyPr spcFirstLastPara="1" wrap="square" lIns="91425" tIns="91425" rIns="91425" bIns="91425" anchor="t" anchorCtr="0">
            <a:noAutofit/>
          </a:bodyPr>
          <a:lstStyle/>
          <a:p>
            <a:pPr lvl="0"/>
            <a:r>
              <a:rPr lang="en-US" dirty="0"/>
              <a:t>Graph DB Data Model</a:t>
            </a:r>
            <a:endParaRPr dirty="0"/>
          </a:p>
        </p:txBody>
      </p:sp>
      <p:sp>
        <p:nvSpPr>
          <p:cNvPr id="234" name="Google Shape;234;p36"/>
          <p:cNvSpPr txBox="1"/>
          <p:nvPr/>
        </p:nvSpPr>
        <p:spPr>
          <a:xfrm>
            <a:off x="5403773" y="2130874"/>
            <a:ext cx="3225300" cy="1686213"/>
          </a:xfrm>
          <a:prstGeom prst="rect">
            <a:avLst/>
          </a:prstGeom>
          <a:noFill/>
          <a:ln>
            <a:noFill/>
          </a:ln>
        </p:spPr>
        <p:txBody>
          <a:bodyPr spcFirstLastPara="1" wrap="square" lIns="91425" tIns="91425" rIns="91425" bIns="91425" anchor="t" anchorCtr="0">
            <a:noAutofit/>
          </a:bodyPr>
          <a:lstStyle/>
          <a:p>
            <a:pPr marL="171450" lvl="0" indent="-171450">
              <a:buClr>
                <a:schemeClr val="tx1"/>
              </a:buClr>
              <a:buFont typeface="Wingdings" panose="05000000000000000000" pitchFamily="2" charset="2"/>
              <a:buChar char="q"/>
            </a:pPr>
            <a:r>
              <a:rPr lang="en-US" dirty="0">
                <a:solidFill>
                  <a:schemeClr val="dk1"/>
                </a:solidFill>
                <a:latin typeface="+mn-lt"/>
                <a:ea typeface="Roboto Condensed Light"/>
                <a:cs typeface="Calibri" panose="020F0502020204030204" pitchFamily="34" charset="0"/>
                <a:sym typeface="Roboto Condensed Light"/>
              </a:rPr>
              <a:t>Nodes</a:t>
            </a:r>
          </a:p>
          <a:p>
            <a:pPr marL="171450" lvl="0" indent="-171450">
              <a:buClr>
                <a:schemeClr val="tx1"/>
              </a:buClr>
              <a:buFont typeface="Wingdings" panose="05000000000000000000" pitchFamily="2" charset="2"/>
              <a:buChar char="q"/>
            </a:pPr>
            <a:r>
              <a:rPr lang="en-US" dirty="0">
                <a:solidFill>
                  <a:schemeClr val="dk1"/>
                </a:solidFill>
                <a:latin typeface="+mn-lt"/>
                <a:ea typeface="Roboto Condensed Light"/>
                <a:cs typeface="Calibri" panose="020F0502020204030204" pitchFamily="34" charset="0"/>
                <a:sym typeface="Roboto Condensed Light"/>
              </a:rPr>
              <a:t>Relationships</a:t>
            </a:r>
          </a:p>
          <a:p>
            <a:pPr marL="171450" lvl="0" indent="-171450">
              <a:buClr>
                <a:schemeClr val="tx1"/>
              </a:buClr>
              <a:buFont typeface="Wingdings" panose="05000000000000000000" pitchFamily="2" charset="2"/>
              <a:buChar char="q"/>
            </a:pPr>
            <a:r>
              <a:rPr lang="en-US" dirty="0">
                <a:solidFill>
                  <a:schemeClr val="dk1"/>
                </a:solidFill>
                <a:latin typeface="+mn-lt"/>
                <a:ea typeface="Roboto Condensed Light"/>
                <a:cs typeface="Calibri" panose="020F0502020204030204" pitchFamily="34" charset="0"/>
                <a:sym typeface="Roboto Condensed Light"/>
              </a:rPr>
              <a:t>Properties :</a:t>
            </a:r>
          </a:p>
          <a:p>
            <a:pPr lvl="0">
              <a:buClr>
                <a:schemeClr val="tx1"/>
              </a:buClr>
            </a:pPr>
            <a:r>
              <a:rPr lang="en-US" dirty="0">
                <a:solidFill>
                  <a:schemeClr val="dk1"/>
                </a:solidFill>
                <a:latin typeface="+mn-lt"/>
                <a:ea typeface="Roboto Condensed Light"/>
                <a:cs typeface="Calibri" panose="020F0502020204030204" pitchFamily="34" charset="0"/>
                <a:sym typeface="Roboto Condensed Light"/>
              </a:rPr>
              <a:t>We can represent Node's data in terms of Properties (key-value pairs) . we have represented each Node's Id property within the Node's Circle.</a:t>
            </a:r>
            <a:endParaRPr dirty="0">
              <a:solidFill>
                <a:schemeClr val="dk1"/>
              </a:solidFill>
              <a:latin typeface="+mn-lt"/>
              <a:ea typeface="Roboto Condensed Light"/>
              <a:cs typeface="Calibri" panose="020F0502020204030204" pitchFamily="34" charset="0"/>
              <a:sym typeface="Roboto Condensed Light"/>
            </a:endParaRPr>
          </a:p>
        </p:txBody>
      </p:sp>
      <p:sp>
        <p:nvSpPr>
          <p:cNvPr id="235" name="Google Shape;235;p36"/>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solidFill>
                  <a:schemeClr val="dk1"/>
                </a:solidFill>
                <a:latin typeface="Exo 2"/>
                <a:ea typeface="Exo 2"/>
                <a:cs typeface="Exo 2"/>
                <a:sym typeface="Exo 2"/>
              </a:rPr>
              <a:t>Structure</a:t>
            </a:r>
            <a:endParaRPr sz="2000" b="1" dirty="0">
              <a:solidFill>
                <a:schemeClr val="dk1"/>
              </a:solidFill>
              <a:latin typeface="Exo 2"/>
              <a:ea typeface="Exo 2"/>
              <a:cs typeface="Exo 2"/>
              <a:sym typeface="Exo 2"/>
            </a:endParaRPr>
          </a:p>
        </p:txBody>
      </p:sp>
      <p:cxnSp>
        <p:nvCxnSpPr>
          <p:cNvPr id="236" name="Google Shape;236;p36"/>
          <p:cNvCxnSpPr/>
          <p:nvPr/>
        </p:nvCxnSpPr>
        <p:spPr>
          <a:xfrm>
            <a:off x="5197775" y="2130875"/>
            <a:ext cx="607500" cy="0"/>
          </a:xfrm>
          <a:prstGeom prst="straightConnector1">
            <a:avLst/>
          </a:prstGeom>
          <a:noFill/>
          <a:ln w="9525" cap="flat" cmpd="sng">
            <a:solidFill>
              <a:schemeClr val="dk2"/>
            </a:solidFill>
            <a:prstDash val="solid"/>
            <a:round/>
            <a:headEnd type="none" w="med" len="med"/>
            <a:tailEnd type="none" w="med" len="med"/>
          </a:ln>
        </p:spPr>
      </p:cxnSp>
      <p:sp>
        <p:nvSpPr>
          <p:cNvPr id="237" name="Google Shape;237;p36"/>
          <p:cNvSpPr/>
          <p:nvPr/>
        </p:nvSpPr>
        <p:spPr>
          <a:xfrm>
            <a:off x="720000" y="1259450"/>
            <a:ext cx="4455600" cy="30024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7A886DF-5222-4538-BAD2-1C44F01E5F68}"/>
              </a:ext>
            </a:extLst>
          </p:cNvPr>
          <p:cNvPicPr>
            <a:picLocks noChangeAspect="1"/>
          </p:cNvPicPr>
          <p:nvPr/>
        </p:nvPicPr>
        <p:blipFill>
          <a:blip r:embed="rId3"/>
          <a:stretch>
            <a:fillRect/>
          </a:stretch>
        </p:blipFill>
        <p:spPr>
          <a:xfrm>
            <a:off x="917705" y="1414130"/>
            <a:ext cx="4102719" cy="26581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59178F26-EC0F-49B8-A0F3-7B7DE5AC55DD}"/>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Installation</a:t>
            </a:r>
            <a:endParaRPr dirty="0"/>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C29FD252-E9B6-415D-9DBF-45BBE4C9178E}"/>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11</a:t>
            </a:r>
          </a:p>
        </p:txBody>
      </p:sp>
    </p:spTree>
    <p:extLst>
      <p:ext uri="{BB962C8B-B14F-4D97-AF65-F5344CB8AC3E}">
        <p14:creationId xmlns:p14="http://schemas.microsoft.com/office/powerpoint/2010/main" val="3994511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0"/>
          <p:cNvSpPr txBox="1">
            <a:spLocks noGrp="1"/>
          </p:cNvSpPr>
          <p:nvPr>
            <p:ph type="ctrTitle"/>
          </p:nvPr>
        </p:nvSpPr>
        <p:spPr>
          <a:xfrm>
            <a:off x="1964850" y="188758"/>
            <a:ext cx="5214300" cy="946200"/>
          </a:xfrm>
          <a:prstGeom prst="rect">
            <a:avLst/>
          </a:prstGeom>
        </p:spPr>
        <p:txBody>
          <a:bodyPr spcFirstLastPara="1" wrap="square" lIns="91425" tIns="91425" rIns="91425" bIns="91425" anchor="t" anchorCtr="0">
            <a:noAutofit/>
          </a:bodyPr>
          <a:lstStyle/>
          <a:p>
            <a:pPr lvl="0"/>
            <a:r>
              <a:rPr lang="en-US" dirty="0"/>
              <a:t>Installation</a:t>
            </a:r>
            <a:endParaRPr dirty="0"/>
          </a:p>
        </p:txBody>
      </p:sp>
      <p:grpSp>
        <p:nvGrpSpPr>
          <p:cNvPr id="568" name="Google Shape;568;p50"/>
          <p:cNvGrpSpPr/>
          <p:nvPr/>
        </p:nvGrpSpPr>
        <p:grpSpPr>
          <a:xfrm>
            <a:off x="1590118" y="1134958"/>
            <a:ext cx="5963763" cy="2771710"/>
            <a:chOff x="238125" y="1676700"/>
            <a:chExt cx="2045650" cy="1779275"/>
          </a:xfrm>
        </p:grpSpPr>
        <p:sp>
          <p:nvSpPr>
            <p:cNvPr id="569" name="Google Shape;569;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0"/>
            <p:cNvSpPr/>
            <p:nvPr/>
          </p:nvSpPr>
          <p:spPr>
            <a:xfrm>
              <a:off x="275607" y="1746864"/>
              <a:ext cx="1969904" cy="1239986"/>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50"/>
          <p:cNvSpPr txBox="1">
            <a:spLocks noGrp="1"/>
          </p:cNvSpPr>
          <p:nvPr>
            <p:ph type="subTitle" idx="4294967295"/>
          </p:nvPr>
        </p:nvSpPr>
        <p:spPr>
          <a:xfrm>
            <a:off x="1272065" y="4354108"/>
            <a:ext cx="7076805" cy="307777"/>
          </a:xfrm>
          <a:prstGeom prst="rect">
            <a:avLst/>
          </a:prstGeom>
        </p:spPr>
        <p:txBody>
          <a:bodyPr spcFirstLastPara="1" wrap="square" lIns="91425" tIns="91425" rIns="91425" bIns="91425" anchor="t" anchorCtr="0">
            <a:noAutofit/>
          </a:bodyPr>
          <a:lstStyle/>
          <a:p>
            <a:pPr marL="0" lvl="0" indent="0">
              <a:buNone/>
            </a:pPr>
            <a:r>
              <a:rPr lang="en-US" sz="1400" dirty="0">
                <a:latin typeface="+mn-lt"/>
                <a:cs typeface="Calibri" panose="020F0502020204030204" pitchFamily="34" charset="0"/>
              </a:rPr>
              <a:t>Go to </a:t>
            </a:r>
            <a:r>
              <a:rPr lang="en-US" sz="1400" dirty="0">
                <a:latin typeface="+mn-lt"/>
                <a:hlinkClick r:id="rId3"/>
              </a:rPr>
              <a:t>https://neo4j.com/download-center/#desktop</a:t>
            </a:r>
            <a:r>
              <a:rPr lang="en-US" sz="1400" dirty="0">
                <a:latin typeface="+mn-lt"/>
              </a:rPr>
              <a:t> </a:t>
            </a:r>
            <a:r>
              <a:rPr lang="en-US" sz="1400" dirty="0">
                <a:latin typeface="+mn-lt"/>
                <a:cs typeface="Calibri" panose="020F0502020204030204" pitchFamily="34" charset="0"/>
              </a:rPr>
              <a:t>and download depend on your </a:t>
            </a:r>
            <a:r>
              <a:rPr lang="en-US" sz="1400" dirty="0" err="1">
                <a:latin typeface="+mn-lt"/>
                <a:cs typeface="Calibri" panose="020F0502020204030204" pitchFamily="34" charset="0"/>
              </a:rPr>
              <a:t>os</a:t>
            </a:r>
            <a:r>
              <a:rPr lang="en-US" sz="1400" dirty="0">
                <a:latin typeface="+mn-lt"/>
                <a:cs typeface="Calibri" panose="020F0502020204030204" pitchFamily="34" charset="0"/>
              </a:rPr>
              <a:t>.</a:t>
            </a:r>
            <a:endParaRPr sz="1400" dirty="0">
              <a:latin typeface="+mn-lt"/>
              <a:cs typeface="Calibri" panose="020F0502020204030204" pitchFamily="34" charset="0"/>
            </a:endParaRPr>
          </a:p>
        </p:txBody>
      </p:sp>
      <p:sp>
        <p:nvSpPr>
          <p:cNvPr id="30" name="TextBox 29">
            <a:extLst>
              <a:ext uri="{FF2B5EF4-FFF2-40B4-BE49-F238E27FC236}">
                <a16:creationId xmlns:a16="http://schemas.microsoft.com/office/drawing/2014/main" id="{3469C09D-0A58-4210-84E9-FEC72ECFF7B3}"/>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12</a:t>
            </a:r>
          </a:p>
        </p:txBody>
      </p:sp>
      <p:pic>
        <p:nvPicPr>
          <p:cNvPr id="5" name="Picture 4">
            <a:extLst>
              <a:ext uri="{FF2B5EF4-FFF2-40B4-BE49-F238E27FC236}">
                <a16:creationId xmlns:a16="http://schemas.microsoft.com/office/drawing/2014/main" id="{CC640F26-F3EC-44C2-A54A-AD249F6A849F}"/>
              </a:ext>
            </a:extLst>
          </p:cNvPr>
          <p:cNvPicPr>
            <a:picLocks noChangeAspect="1"/>
          </p:cNvPicPr>
          <p:nvPr/>
        </p:nvPicPr>
        <p:blipFill>
          <a:blip r:embed="rId4"/>
          <a:srcRect/>
          <a:stretch/>
        </p:blipFill>
        <p:spPr>
          <a:xfrm>
            <a:off x="1699391" y="1259274"/>
            <a:ext cx="5742937" cy="19316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0"/>
          <p:cNvSpPr txBox="1">
            <a:spLocks noGrp="1"/>
          </p:cNvSpPr>
          <p:nvPr>
            <p:ph type="ctrTitle"/>
          </p:nvPr>
        </p:nvSpPr>
        <p:spPr>
          <a:xfrm>
            <a:off x="1964850" y="188758"/>
            <a:ext cx="5214300" cy="946200"/>
          </a:xfrm>
          <a:prstGeom prst="rect">
            <a:avLst/>
          </a:prstGeom>
        </p:spPr>
        <p:txBody>
          <a:bodyPr spcFirstLastPara="1" wrap="square" lIns="91425" tIns="91425" rIns="91425" bIns="91425" anchor="t" anchorCtr="0">
            <a:noAutofit/>
          </a:bodyPr>
          <a:lstStyle/>
          <a:p>
            <a:pPr lvl="0"/>
            <a:r>
              <a:rPr lang="en-US" dirty="0"/>
              <a:t>Installation</a:t>
            </a:r>
            <a:endParaRPr dirty="0"/>
          </a:p>
        </p:txBody>
      </p:sp>
      <p:grpSp>
        <p:nvGrpSpPr>
          <p:cNvPr id="568" name="Google Shape;568;p50"/>
          <p:cNvGrpSpPr/>
          <p:nvPr/>
        </p:nvGrpSpPr>
        <p:grpSpPr>
          <a:xfrm>
            <a:off x="1590118" y="1134958"/>
            <a:ext cx="5963763" cy="2771710"/>
            <a:chOff x="238125" y="1676700"/>
            <a:chExt cx="2045650" cy="1779275"/>
          </a:xfrm>
        </p:grpSpPr>
        <p:sp>
          <p:nvSpPr>
            <p:cNvPr id="569" name="Google Shape;569;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0"/>
            <p:cNvSpPr/>
            <p:nvPr/>
          </p:nvSpPr>
          <p:spPr>
            <a:xfrm>
              <a:off x="275607" y="1746864"/>
              <a:ext cx="1969904" cy="1239986"/>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50"/>
          <p:cNvSpPr txBox="1">
            <a:spLocks noGrp="1"/>
          </p:cNvSpPr>
          <p:nvPr>
            <p:ph type="subTitle" idx="4294967295"/>
          </p:nvPr>
        </p:nvSpPr>
        <p:spPr>
          <a:xfrm>
            <a:off x="1590118" y="4247088"/>
            <a:ext cx="7076805" cy="307777"/>
          </a:xfrm>
          <a:prstGeom prst="rect">
            <a:avLst/>
          </a:prstGeom>
        </p:spPr>
        <p:txBody>
          <a:bodyPr spcFirstLastPara="1" wrap="square" lIns="91425" tIns="91425" rIns="91425" bIns="91425" anchor="t" anchorCtr="0">
            <a:noAutofit/>
          </a:bodyPr>
          <a:lstStyle/>
          <a:p>
            <a:pPr marL="0" lvl="0" indent="0">
              <a:buNone/>
            </a:pPr>
            <a:r>
              <a:rPr lang="en-US" sz="1400" dirty="0">
                <a:latin typeface="+mn-lt"/>
                <a:cs typeface="Calibri" panose="020F0502020204030204" pitchFamily="34" charset="0"/>
              </a:rPr>
              <a:t>After filling the form click on Download Desktop.</a:t>
            </a:r>
            <a:endParaRPr sz="1400" dirty="0">
              <a:latin typeface="+mn-lt"/>
              <a:cs typeface="Calibri" panose="020F0502020204030204" pitchFamily="34" charset="0"/>
            </a:endParaRPr>
          </a:p>
        </p:txBody>
      </p:sp>
      <p:sp>
        <p:nvSpPr>
          <p:cNvPr id="30" name="TextBox 29">
            <a:extLst>
              <a:ext uri="{FF2B5EF4-FFF2-40B4-BE49-F238E27FC236}">
                <a16:creationId xmlns:a16="http://schemas.microsoft.com/office/drawing/2014/main" id="{3469C09D-0A58-4210-84E9-FEC72ECFF7B3}"/>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13</a:t>
            </a:r>
          </a:p>
        </p:txBody>
      </p:sp>
      <p:pic>
        <p:nvPicPr>
          <p:cNvPr id="5" name="Picture 4">
            <a:extLst>
              <a:ext uri="{FF2B5EF4-FFF2-40B4-BE49-F238E27FC236}">
                <a16:creationId xmlns:a16="http://schemas.microsoft.com/office/drawing/2014/main" id="{CC640F26-F3EC-44C2-A54A-AD249F6A849F}"/>
              </a:ext>
            </a:extLst>
          </p:cNvPr>
          <p:cNvPicPr>
            <a:picLocks noChangeAspect="1"/>
          </p:cNvPicPr>
          <p:nvPr/>
        </p:nvPicPr>
        <p:blipFill>
          <a:blip r:embed="rId3"/>
          <a:srcRect/>
          <a:stretch/>
        </p:blipFill>
        <p:spPr>
          <a:xfrm>
            <a:off x="1699391" y="1244257"/>
            <a:ext cx="5742938" cy="1931619"/>
          </a:xfrm>
          <a:prstGeom prst="rect">
            <a:avLst/>
          </a:prstGeom>
        </p:spPr>
      </p:pic>
    </p:spTree>
    <p:extLst>
      <p:ext uri="{BB962C8B-B14F-4D97-AF65-F5344CB8AC3E}">
        <p14:creationId xmlns:p14="http://schemas.microsoft.com/office/powerpoint/2010/main" val="107501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0"/>
          <p:cNvSpPr txBox="1">
            <a:spLocks noGrp="1"/>
          </p:cNvSpPr>
          <p:nvPr>
            <p:ph type="ctrTitle"/>
          </p:nvPr>
        </p:nvSpPr>
        <p:spPr>
          <a:xfrm>
            <a:off x="1964850" y="188758"/>
            <a:ext cx="5214300" cy="946200"/>
          </a:xfrm>
          <a:prstGeom prst="rect">
            <a:avLst/>
          </a:prstGeom>
        </p:spPr>
        <p:txBody>
          <a:bodyPr spcFirstLastPara="1" wrap="square" lIns="91425" tIns="91425" rIns="91425" bIns="91425" anchor="t" anchorCtr="0">
            <a:noAutofit/>
          </a:bodyPr>
          <a:lstStyle/>
          <a:p>
            <a:pPr lvl="0"/>
            <a:r>
              <a:rPr lang="en-US" dirty="0"/>
              <a:t>Installation</a:t>
            </a:r>
            <a:endParaRPr dirty="0"/>
          </a:p>
        </p:txBody>
      </p:sp>
      <p:grpSp>
        <p:nvGrpSpPr>
          <p:cNvPr id="568" name="Google Shape;568;p50"/>
          <p:cNvGrpSpPr/>
          <p:nvPr/>
        </p:nvGrpSpPr>
        <p:grpSpPr>
          <a:xfrm>
            <a:off x="1590118" y="1134958"/>
            <a:ext cx="5963763" cy="2771710"/>
            <a:chOff x="238125" y="1676700"/>
            <a:chExt cx="2045650" cy="1779275"/>
          </a:xfrm>
        </p:grpSpPr>
        <p:sp>
          <p:nvSpPr>
            <p:cNvPr id="569" name="Google Shape;569;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0"/>
            <p:cNvSpPr/>
            <p:nvPr/>
          </p:nvSpPr>
          <p:spPr>
            <a:xfrm>
              <a:off x="275607" y="1746864"/>
              <a:ext cx="1969904" cy="1239986"/>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50"/>
          <p:cNvSpPr txBox="1">
            <a:spLocks noGrp="1"/>
          </p:cNvSpPr>
          <p:nvPr>
            <p:ph type="subTitle" idx="4294967295"/>
          </p:nvPr>
        </p:nvSpPr>
        <p:spPr>
          <a:xfrm>
            <a:off x="1590118" y="4307870"/>
            <a:ext cx="7076805" cy="307777"/>
          </a:xfrm>
          <a:prstGeom prst="rect">
            <a:avLst/>
          </a:prstGeom>
        </p:spPr>
        <p:txBody>
          <a:bodyPr spcFirstLastPara="1" wrap="square" lIns="91425" tIns="91425" rIns="91425" bIns="91425" anchor="t" anchorCtr="0">
            <a:noAutofit/>
          </a:bodyPr>
          <a:lstStyle/>
          <a:p>
            <a:pPr marL="0" lvl="0" indent="0">
              <a:buNone/>
            </a:pPr>
            <a:r>
              <a:rPr lang="en-US" sz="1400" dirty="0">
                <a:latin typeface="+mn-lt"/>
                <a:cs typeface="Calibri" panose="020F0502020204030204" pitchFamily="34" charset="0"/>
              </a:rPr>
              <a:t>Copy the activation key.</a:t>
            </a:r>
            <a:endParaRPr sz="1400" dirty="0">
              <a:latin typeface="+mn-lt"/>
              <a:cs typeface="Calibri" panose="020F0502020204030204" pitchFamily="34" charset="0"/>
            </a:endParaRPr>
          </a:p>
        </p:txBody>
      </p:sp>
      <p:sp>
        <p:nvSpPr>
          <p:cNvPr id="30" name="TextBox 29">
            <a:extLst>
              <a:ext uri="{FF2B5EF4-FFF2-40B4-BE49-F238E27FC236}">
                <a16:creationId xmlns:a16="http://schemas.microsoft.com/office/drawing/2014/main" id="{3469C09D-0A58-4210-84E9-FEC72ECFF7B3}"/>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14</a:t>
            </a:r>
          </a:p>
        </p:txBody>
      </p:sp>
      <p:pic>
        <p:nvPicPr>
          <p:cNvPr id="5" name="Picture 4">
            <a:extLst>
              <a:ext uri="{FF2B5EF4-FFF2-40B4-BE49-F238E27FC236}">
                <a16:creationId xmlns:a16="http://schemas.microsoft.com/office/drawing/2014/main" id="{CC640F26-F3EC-44C2-A54A-AD249F6A849F}"/>
              </a:ext>
            </a:extLst>
          </p:cNvPr>
          <p:cNvPicPr>
            <a:picLocks noChangeAspect="1"/>
          </p:cNvPicPr>
          <p:nvPr/>
        </p:nvPicPr>
        <p:blipFill>
          <a:blip r:embed="rId3"/>
          <a:srcRect/>
          <a:stretch/>
        </p:blipFill>
        <p:spPr>
          <a:xfrm>
            <a:off x="1699391" y="1244257"/>
            <a:ext cx="5742937" cy="1931619"/>
          </a:xfrm>
          <a:prstGeom prst="rect">
            <a:avLst/>
          </a:prstGeom>
        </p:spPr>
      </p:pic>
    </p:spTree>
    <p:extLst>
      <p:ext uri="{BB962C8B-B14F-4D97-AF65-F5344CB8AC3E}">
        <p14:creationId xmlns:p14="http://schemas.microsoft.com/office/powerpoint/2010/main" val="2585436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Structure</a:t>
            </a:r>
            <a:endParaRPr dirty="0"/>
          </a:p>
        </p:txBody>
      </p:sp>
      <p:sp>
        <p:nvSpPr>
          <p:cNvPr id="314" name="Google Shape;314;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15" name="Google Shape;315;p39"/>
          <p:cNvCxnSpPr/>
          <p:nvPr/>
        </p:nvCxnSpPr>
        <p:spPr>
          <a:xfrm>
            <a:off x="7626825" y="2744700"/>
            <a:ext cx="15606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D54279C4-9BB3-4AD5-B192-7667EE162B08}"/>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15</a:t>
            </a:r>
          </a:p>
        </p:txBody>
      </p:sp>
    </p:spTree>
    <p:extLst>
      <p:ext uri="{BB962C8B-B14F-4D97-AF65-F5344CB8AC3E}">
        <p14:creationId xmlns:p14="http://schemas.microsoft.com/office/powerpoint/2010/main" val="78413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774956" y="1658107"/>
            <a:ext cx="7103769" cy="1432963"/>
          </a:xfrm>
          <a:prstGeom prst="rect">
            <a:avLst/>
          </a:prstGeom>
        </p:spPr>
        <p:txBody>
          <a:bodyPr spcFirstLastPara="1" wrap="square" lIns="91425" tIns="91425" rIns="91425" bIns="91425" anchor="t" anchorCtr="0">
            <a:noAutofit/>
          </a:bodyPr>
          <a:lstStyle/>
          <a:p>
            <a:pPr>
              <a:buClr>
                <a:schemeClr val="tx1"/>
              </a:buClr>
            </a:pPr>
            <a:r>
              <a:rPr lang="en-US" sz="1400" dirty="0">
                <a:solidFill>
                  <a:schemeClr val="tx1"/>
                </a:solidFill>
                <a:latin typeface="+mn-lt"/>
                <a:cs typeface="Calibri" panose="020F0502020204030204" pitchFamily="34" charset="0"/>
              </a:rPr>
              <a:t>Nodes</a:t>
            </a:r>
          </a:p>
          <a:p>
            <a:pPr>
              <a:buClr>
                <a:schemeClr val="tx1"/>
              </a:buClr>
            </a:pPr>
            <a:r>
              <a:rPr lang="en-US" sz="1400" dirty="0">
                <a:solidFill>
                  <a:schemeClr val="tx1"/>
                </a:solidFill>
                <a:latin typeface="+mn-lt"/>
                <a:cs typeface="Calibri" panose="020F0502020204030204" pitchFamily="34" charset="0"/>
              </a:rPr>
              <a:t>Properties</a:t>
            </a:r>
          </a:p>
          <a:p>
            <a:pPr>
              <a:buClr>
                <a:schemeClr val="tx1"/>
              </a:buClr>
            </a:pPr>
            <a:r>
              <a:rPr lang="en-US" sz="1400" dirty="0">
                <a:solidFill>
                  <a:schemeClr val="tx1"/>
                </a:solidFill>
                <a:latin typeface="+mn-lt"/>
                <a:cs typeface="Calibri" panose="020F0502020204030204" pitchFamily="34" charset="0"/>
              </a:rPr>
              <a:t>Relationships</a:t>
            </a:r>
          </a:p>
          <a:p>
            <a:pPr>
              <a:buClr>
                <a:schemeClr val="tx1"/>
              </a:buClr>
            </a:pPr>
            <a:r>
              <a:rPr lang="en-US" sz="1400" dirty="0">
                <a:solidFill>
                  <a:schemeClr val="tx1"/>
                </a:solidFill>
                <a:latin typeface="+mn-lt"/>
                <a:cs typeface="Calibri" panose="020F0502020204030204" pitchFamily="34" charset="0"/>
              </a:rPr>
              <a:t>Labels</a:t>
            </a:r>
          </a:p>
        </p:txBody>
      </p:sp>
      <p:sp>
        <p:nvSpPr>
          <p:cNvPr id="144" name="Google Shape;144;p29"/>
          <p:cNvSpPr txBox="1">
            <a:spLocks noGrp="1"/>
          </p:cNvSpPr>
          <p:nvPr>
            <p:ph type="ctrTitle"/>
          </p:nvPr>
        </p:nvSpPr>
        <p:spPr>
          <a:xfrm>
            <a:off x="1615063" y="313093"/>
            <a:ext cx="5913874" cy="946200"/>
          </a:xfrm>
          <a:prstGeom prst="rect">
            <a:avLst/>
          </a:prstGeom>
        </p:spPr>
        <p:txBody>
          <a:bodyPr spcFirstLastPara="1" wrap="square" lIns="91425" tIns="91425" rIns="91425" bIns="91425" anchor="t" anchorCtr="0">
            <a:noAutofit/>
          </a:bodyPr>
          <a:lstStyle/>
          <a:p>
            <a:r>
              <a:rPr lang="en-US" dirty="0"/>
              <a:t>Neo4j Graph Database building blocks </a:t>
            </a:r>
          </a:p>
        </p:txBody>
      </p:sp>
      <p:sp>
        <p:nvSpPr>
          <p:cNvPr id="5" name="TextBox 4">
            <a:extLst>
              <a:ext uri="{FF2B5EF4-FFF2-40B4-BE49-F238E27FC236}">
                <a16:creationId xmlns:a16="http://schemas.microsoft.com/office/drawing/2014/main" id="{4E31AF15-3F58-45C3-9A76-53CC036645AB}"/>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16</a:t>
            </a:r>
          </a:p>
        </p:txBody>
      </p:sp>
    </p:spTree>
    <p:extLst>
      <p:ext uri="{BB962C8B-B14F-4D97-AF65-F5344CB8AC3E}">
        <p14:creationId xmlns:p14="http://schemas.microsoft.com/office/powerpoint/2010/main" val="671768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4971391" y="1763127"/>
            <a:ext cx="1368000" cy="0"/>
          </a:xfrm>
          <a:prstGeom prst="straightConnector1">
            <a:avLst/>
          </a:prstGeom>
          <a:noFill/>
          <a:ln w="9525" cap="flat" cmpd="sng">
            <a:solidFill>
              <a:schemeClr val="dk2"/>
            </a:solidFill>
            <a:prstDash val="solid"/>
            <a:round/>
            <a:headEnd type="none" w="med" len="med"/>
            <a:tailEnd type="none" w="med" len="med"/>
          </a:ln>
        </p:spPr>
      </p:cxnSp>
      <p:sp>
        <p:nvSpPr>
          <p:cNvPr id="225" name="Google Shape;225;p35"/>
          <p:cNvSpPr txBox="1">
            <a:spLocks noGrp="1"/>
          </p:cNvSpPr>
          <p:nvPr>
            <p:ph type="ctrTitle"/>
          </p:nvPr>
        </p:nvSpPr>
        <p:spPr>
          <a:xfrm>
            <a:off x="4372392" y="1295550"/>
            <a:ext cx="1368001" cy="46757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Node</a:t>
            </a:r>
            <a:endParaRPr dirty="0"/>
          </a:p>
        </p:txBody>
      </p:sp>
      <p:sp>
        <p:nvSpPr>
          <p:cNvPr id="226" name="Google Shape;226;p35"/>
          <p:cNvSpPr txBox="1">
            <a:spLocks noGrp="1"/>
          </p:cNvSpPr>
          <p:nvPr>
            <p:ph type="subTitle" idx="1"/>
          </p:nvPr>
        </p:nvSpPr>
        <p:spPr>
          <a:xfrm>
            <a:off x="503946" y="1958151"/>
            <a:ext cx="5055140" cy="2844443"/>
          </a:xfrm>
          <a:prstGeom prst="rect">
            <a:avLst/>
          </a:prstGeom>
        </p:spPr>
        <p:txBody>
          <a:bodyPr spcFirstLastPara="1" wrap="square" lIns="91425" tIns="91425" rIns="91425" bIns="91425" anchor="t" anchorCtr="0">
            <a:noAutofit/>
          </a:bodyPr>
          <a:lstStyle/>
          <a:p>
            <a:pPr marL="323850" indent="-171450" algn="l">
              <a:buFont typeface="Wingdings" panose="05000000000000000000" pitchFamily="2" charset="2"/>
              <a:buChar char="ü"/>
            </a:pPr>
            <a:r>
              <a:rPr lang="en-US" sz="1400" dirty="0">
                <a:latin typeface="+mn-lt"/>
                <a:cs typeface="Calibri" panose="020F0502020204030204" pitchFamily="34" charset="0"/>
              </a:rPr>
              <a:t>Node is a fundamental unit of a Graph. It contains properties with key-value pairs as shown in the image.</a:t>
            </a:r>
          </a:p>
          <a:p>
            <a:pPr marL="152400" indent="0" algn="l"/>
            <a:endParaRPr lang="en-US" sz="1400" dirty="0">
              <a:latin typeface="+mn-lt"/>
              <a:cs typeface="Calibri" panose="020F0502020204030204" pitchFamily="34" charset="0"/>
            </a:endParaRPr>
          </a:p>
          <a:p>
            <a:pPr marL="323850" indent="-171450" algn="l">
              <a:buFont typeface="Wingdings" panose="05000000000000000000" pitchFamily="2" charset="2"/>
              <a:buChar char="ü"/>
            </a:pPr>
            <a:r>
              <a:rPr lang="en-US" sz="1400" dirty="0">
                <a:latin typeface="+mn-lt"/>
                <a:cs typeface="Calibri" panose="020F0502020204030204" pitchFamily="34" charset="0"/>
              </a:rPr>
              <a:t>Here, Node Name = "Employee" and it contains a set of properties as key-value pairs.</a:t>
            </a:r>
          </a:p>
          <a:p>
            <a:pPr marL="152400" indent="0" algn="l"/>
            <a:endParaRPr lang="en-US" sz="1400" dirty="0">
              <a:latin typeface="+mn-lt"/>
              <a:cs typeface="Calibri" panose="020F0502020204030204" pitchFamily="34" charset="0"/>
            </a:endParaRPr>
          </a:p>
          <a:p>
            <a:pPr marL="323850" indent="-171450" algn="l">
              <a:buFont typeface="Wingdings" panose="05000000000000000000" pitchFamily="2" charset="2"/>
              <a:buChar char="ü"/>
            </a:pPr>
            <a:r>
              <a:rPr lang="en-US" sz="1400" dirty="0">
                <a:latin typeface="+mn-lt"/>
                <a:cs typeface="Calibri" panose="020F0502020204030204" pitchFamily="34" charset="0"/>
              </a:rPr>
              <a:t>Property is a key-value pair to describe Graph Nodes and Relationships. </a:t>
            </a:r>
          </a:p>
          <a:p>
            <a:pPr marL="152400" indent="0" algn="l"/>
            <a:endParaRPr lang="en-US" sz="1400" dirty="0">
              <a:latin typeface="+mn-lt"/>
              <a:cs typeface="Calibri" panose="020F0502020204030204" pitchFamily="34" charset="0"/>
            </a:endParaRPr>
          </a:p>
          <a:p>
            <a:pPr marL="323850" indent="-171450" algn="l">
              <a:buFont typeface="Wingdings" panose="05000000000000000000" pitchFamily="2" charset="2"/>
              <a:buChar char="ü"/>
            </a:pPr>
            <a:r>
              <a:rPr lang="en-US" sz="1400" dirty="0">
                <a:latin typeface="+mn-lt"/>
                <a:cs typeface="Calibri" panose="020F0502020204030204" pitchFamily="34" charset="0"/>
              </a:rPr>
              <a:t>(key = value) : Where Key is a String and Value may be represented using any Neo4j Data types.</a:t>
            </a:r>
          </a:p>
          <a:p>
            <a:pPr marL="323850" indent="-171450" algn="l">
              <a:buFont typeface="Wingdings" panose="05000000000000000000" pitchFamily="2" charset="2"/>
              <a:buChar char="ü"/>
            </a:pPr>
            <a:endParaRPr lang="en-US" sz="1400" dirty="0">
              <a:latin typeface="+mn-lt"/>
              <a:cs typeface="Calibri" panose="020F0502020204030204" pitchFamily="34" charset="0"/>
            </a:endParaRPr>
          </a:p>
          <a:p>
            <a:pPr marL="152400" indent="0"/>
            <a:br>
              <a:rPr lang="en-US" sz="1400" dirty="0">
                <a:latin typeface="+mn-lt"/>
                <a:cs typeface="Calibri" panose="020F0502020204030204" pitchFamily="34" charset="0"/>
              </a:rPr>
            </a:br>
            <a:endParaRPr sz="1400" dirty="0">
              <a:solidFill>
                <a:schemeClr val="dk1"/>
              </a:solidFill>
              <a:latin typeface="+mn-lt"/>
              <a:cs typeface="Calibri" panose="020F0502020204030204" pitchFamily="34" charset="0"/>
            </a:endParaRPr>
          </a:p>
        </p:txBody>
      </p:sp>
      <p:pic>
        <p:nvPicPr>
          <p:cNvPr id="228" name="Google Shape;228;p35"/>
          <p:cNvPicPr preferRelativeResize="0"/>
          <p:nvPr/>
        </p:nvPicPr>
        <p:blipFill>
          <a:blip r:embed="rId3">
            <a:duotone>
              <a:prstClr val="black"/>
              <a:schemeClr val="accent2">
                <a:tint val="45000"/>
                <a:satMod val="400000"/>
              </a:schemeClr>
            </a:duotone>
          </a:blip>
          <a:srcRect/>
          <a:stretch/>
        </p:blipFill>
        <p:spPr>
          <a:xfrm>
            <a:off x="6146780" y="1206101"/>
            <a:ext cx="2673600" cy="251972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7C221C4C-8FBE-41A4-A85F-A88E0958AA49}"/>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17</a:t>
            </a:r>
          </a:p>
        </p:txBody>
      </p:sp>
      <p:sp>
        <p:nvSpPr>
          <p:cNvPr id="2" name="TextBox 1">
            <a:extLst>
              <a:ext uri="{FF2B5EF4-FFF2-40B4-BE49-F238E27FC236}">
                <a16:creationId xmlns:a16="http://schemas.microsoft.com/office/drawing/2014/main" id="{52A9B98C-B8DC-44AF-921C-E7C89FEC80D3}"/>
              </a:ext>
            </a:extLst>
          </p:cNvPr>
          <p:cNvSpPr txBox="1"/>
          <p:nvPr/>
        </p:nvSpPr>
        <p:spPr>
          <a:xfrm>
            <a:off x="6772071" y="3941022"/>
            <a:ext cx="1550504" cy="307777"/>
          </a:xfrm>
          <a:prstGeom prst="rect">
            <a:avLst/>
          </a:prstGeom>
          <a:noFill/>
        </p:spPr>
        <p:txBody>
          <a:bodyPr wrap="square" rtlCol="0">
            <a:spAutoFit/>
          </a:bodyPr>
          <a:lstStyle/>
          <a:p>
            <a:pPr algn="ctr"/>
            <a:r>
              <a:rPr lang="en-US" dirty="0">
                <a:solidFill>
                  <a:schemeClr val="tx1"/>
                </a:solidFill>
                <a:latin typeface="+mn-lt"/>
                <a:cs typeface="Calibri" panose="020F0502020204030204" pitchFamily="34" charset="0"/>
              </a:rPr>
              <a:t>Employee Node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5" name="Google Shape;235;p36"/>
          <p:cNvSpPr txBox="1"/>
          <p:nvPr/>
        </p:nvSpPr>
        <p:spPr>
          <a:xfrm>
            <a:off x="5600918" y="414061"/>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dirty="0">
                <a:solidFill>
                  <a:schemeClr val="dk1"/>
                </a:solidFill>
                <a:latin typeface="Exo 2"/>
                <a:ea typeface="Exo 2"/>
                <a:cs typeface="Exo 2"/>
                <a:sym typeface="Exo 2"/>
              </a:rPr>
              <a:t>Relationship</a:t>
            </a:r>
            <a:endParaRPr sz="2000" b="1" dirty="0">
              <a:solidFill>
                <a:schemeClr val="dk1"/>
              </a:solidFill>
              <a:latin typeface="Exo 2"/>
              <a:ea typeface="Exo 2"/>
              <a:cs typeface="Exo 2"/>
              <a:sym typeface="Exo 2"/>
            </a:endParaRPr>
          </a:p>
        </p:txBody>
      </p:sp>
      <p:cxnSp>
        <p:nvCxnSpPr>
          <p:cNvPr id="236" name="Google Shape;236;p36"/>
          <p:cNvCxnSpPr>
            <a:cxnSpLocks/>
            <a:endCxn id="235" idx="2"/>
          </p:cNvCxnSpPr>
          <p:nvPr/>
        </p:nvCxnSpPr>
        <p:spPr>
          <a:xfrm flipV="1">
            <a:off x="5481649" y="1058761"/>
            <a:ext cx="1079269" cy="199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36"/>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JUPITER</a:t>
            </a:r>
            <a:endParaRPr sz="900">
              <a:solidFill>
                <a:schemeClr val="lt1"/>
              </a:solidFill>
              <a:latin typeface="Roboto Condensed Light"/>
              <a:ea typeface="Roboto Condensed Light"/>
              <a:cs typeface="Roboto Condensed Light"/>
              <a:sym typeface="Roboto Condensed Light"/>
            </a:endParaRPr>
          </a:p>
        </p:txBody>
      </p:sp>
      <p:sp>
        <p:nvSpPr>
          <p:cNvPr id="17" name="TextBox 16">
            <a:extLst>
              <a:ext uri="{FF2B5EF4-FFF2-40B4-BE49-F238E27FC236}">
                <a16:creationId xmlns:a16="http://schemas.microsoft.com/office/drawing/2014/main" id="{552FB6AD-75EF-45A2-A64B-47D7D459E715}"/>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18</a:t>
            </a:r>
          </a:p>
        </p:txBody>
      </p:sp>
      <p:pic>
        <p:nvPicPr>
          <p:cNvPr id="3" name="Picture 2">
            <a:extLst>
              <a:ext uri="{FF2B5EF4-FFF2-40B4-BE49-F238E27FC236}">
                <a16:creationId xmlns:a16="http://schemas.microsoft.com/office/drawing/2014/main" id="{07EB5860-BDC4-4B03-85DC-ABC620EA6E6F}"/>
              </a:ext>
            </a:extLst>
          </p:cNvPr>
          <p:cNvPicPr>
            <a:picLocks noChangeAspect="1"/>
          </p:cNvPicPr>
          <p:nvPr/>
        </p:nvPicPr>
        <p:blipFill>
          <a:blip r:embed="rId3"/>
          <a:srcRect/>
          <a:stretch/>
        </p:blipFill>
        <p:spPr>
          <a:xfrm>
            <a:off x="753005" y="347330"/>
            <a:ext cx="4653119" cy="16192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B2F5A30E-FB3B-450A-B6E4-06717AAFA7CF}"/>
              </a:ext>
            </a:extLst>
          </p:cNvPr>
          <p:cNvSpPr txBox="1"/>
          <p:nvPr/>
        </p:nvSpPr>
        <p:spPr>
          <a:xfrm>
            <a:off x="617813" y="2405267"/>
            <a:ext cx="5301192" cy="2462213"/>
          </a:xfrm>
          <a:prstGeom prst="rect">
            <a:avLst/>
          </a:prstGeom>
          <a:noFill/>
        </p:spPr>
        <p:txBody>
          <a:bodyPr wrap="square" rtlCol="0">
            <a:spAutoFit/>
          </a:bodyPr>
          <a:lstStyle/>
          <a:p>
            <a:pPr marL="285750" indent="-285750">
              <a:buClr>
                <a:schemeClr val="tx1"/>
              </a:buClr>
              <a:buFont typeface="Wingdings" panose="05000000000000000000" pitchFamily="2" charset="2"/>
              <a:buChar char="v"/>
            </a:pPr>
            <a:r>
              <a:rPr lang="en-US" dirty="0">
                <a:solidFill>
                  <a:schemeClr val="tx1"/>
                </a:solidFill>
                <a:latin typeface="+mn-lt"/>
                <a:cs typeface="Calibri" panose="020F0502020204030204" pitchFamily="34" charset="0"/>
              </a:rPr>
              <a:t>Here, Emp and Dept are two different nodes. "WORKS_FOR" is a relationship between Emp and Dept nodes</a:t>
            </a:r>
          </a:p>
          <a:p>
            <a:pPr marL="285750" indent="-285750">
              <a:buClr>
                <a:schemeClr val="tx1"/>
              </a:buClr>
              <a:buFont typeface="Wingdings" panose="05000000000000000000" pitchFamily="2" charset="2"/>
              <a:buChar char="v"/>
            </a:pPr>
            <a:r>
              <a:rPr lang="en-US" dirty="0">
                <a:solidFill>
                  <a:schemeClr val="tx1"/>
                </a:solidFill>
                <a:latin typeface="+mn-lt"/>
                <a:cs typeface="Calibri" panose="020F0502020204030204" pitchFamily="34" charset="0"/>
              </a:rPr>
              <a:t>Emp Works-For Dept</a:t>
            </a:r>
          </a:p>
          <a:p>
            <a:pPr marL="285750" indent="-285750">
              <a:buClr>
                <a:schemeClr val="tx1"/>
              </a:buClr>
              <a:buFont typeface="Wingdings" panose="05000000000000000000" pitchFamily="2" charset="2"/>
              <a:buChar char="v"/>
            </a:pPr>
            <a:r>
              <a:rPr lang="en-US" dirty="0">
                <a:solidFill>
                  <a:schemeClr val="tx1"/>
                </a:solidFill>
                <a:latin typeface="+mn-lt"/>
                <a:cs typeface="Calibri" panose="020F0502020204030204" pitchFamily="34" charset="0"/>
              </a:rPr>
              <a:t>Here, "Emp" is a start node, and "Dept" is an end node.</a:t>
            </a:r>
          </a:p>
          <a:p>
            <a:pPr marL="285750" indent="-285750">
              <a:buClr>
                <a:schemeClr val="tx1"/>
              </a:buClr>
              <a:buFont typeface="Wingdings" panose="05000000000000000000" pitchFamily="2" charset="2"/>
              <a:buChar char="v"/>
            </a:pPr>
            <a:r>
              <a:rPr lang="en-US" dirty="0">
                <a:solidFill>
                  <a:schemeClr val="tx1"/>
                </a:solidFill>
                <a:latin typeface="+mn-lt"/>
                <a:cs typeface="Calibri" panose="020F0502020204030204" pitchFamily="34" charset="0"/>
              </a:rPr>
              <a:t>"Incoming Relationship" to "Dept" Node and "Outgoing Relationship" to "Emp" node.</a:t>
            </a:r>
          </a:p>
          <a:p>
            <a:pPr marL="285750" indent="-285750">
              <a:buClr>
                <a:schemeClr val="tx1"/>
              </a:buClr>
              <a:buFont typeface="Wingdings" panose="05000000000000000000" pitchFamily="2" charset="2"/>
              <a:buChar char="v"/>
            </a:pPr>
            <a:r>
              <a:rPr lang="en-US" dirty="0">
                <a:solidFill>
                  <a:schemeClr val="tx1"/>
                </a:solidFill>
                <a:latin typeface="+mn-lt"/>
                <a:cs typeface="Calibri" panose="020F0502020204030204" pitchFamily="34" charset="0"/>
              </a:rPr>
              <a:t>Here, "WORKS_FOR" relationship has one property as key-value pair.</a:t>
            </a:r>
          </a:p>
          <a:p>
            <a:pPr marL="285750" indent="-285750">
              <a:buClr>
                <a:schemeClr val="tx1"/>
              </a:buClr>
              <a:buFont typeface="Wingdings" panose="05000000000000000000" pitchFamily="2" charset="2"/>
              <a:buChar char="v"/>
            </a:pPr>
            <a:r>
              <a:rPr lang="en-US" dirty="0">
                <a:solidFill>
                  <a:schemeClr val="tx1"/>
                </a:solidFill>
                <a:latin typeface="+mn-lt"/>
                <a:cs typeface="Calibri" panose="020F0502020204030204" pitchFamily="34" charset="0"/>
              </a:rPr>
              <a:t>Id = 123</a:t>
            </a:r>
          </a:p>
          <a:p>
            <a:pPr marL="285750" indent="-285750">
              <a:buClr>
                <a:schemeClr val="tx1"/>
              </a:buClr>
              <a:buFont typeface="Wingdings" panose="05000000000000000000" pitchFamily="2" charset="2"/>
              <a:buChar char="v"/>
            </a:pPr>
            <a:r>
              <a:rPr lang="en-US" dirty="0">
                <a:solidFill>
                  <a:schemeClr val="tx1"/>
                </a:solidFill>
                <a:latin typeface="+mn-lt"/>
                <a:cs typeface="Calibri" panose="020F0502020204030204" pitchFamily="34" charset="0"/>
              </a:rPr>
              <a:t>It represents an Id of this relationship.</a:t>
            </a:r>
          </a:p>
        </p:txBody>
      </p:sp>
    </p:spTree>
    <p:extLst>
      <p:ext uri="{BB962C8B-B14F-4D97-AF65-F5344CB8AC3E}">
        <p14:creationId xmlns:p14="http://schemas.microsoft.com/office/powerpoint/2010/main" val="193535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774956" y="1200906"/>
            <a:ext cx="7103769" cy="3318493"/>
          </a:xfrm>
          <a:prstGeom prst="rect">
            <a:avLst/>
          </a:prstGeom>
        </p:spPr>
        <p:txBody>
          <a:bodyPr spcFirstLastPara="1" wrap="square" lIns="91425" tIns="91425" rIns="91425" bIns="91425" anchor="t" anchorCtr="0">
            <a:noAutofit/>
          </a:bodyPr>
          <a:lstStyle/>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Label associates a common name to a set of nodes or relationships.</a:t>
            </a: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A node or relationship can contain one or more labels.</a:t>
            </a: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We can create new labels to existing nodes or relationships.</a:t>
            </a: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We can remove the existing labels from the existing nodes or relationships.</a:t>
            </a: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Left side node has a Label: "Emp" and the right side node has a Label: "Dept".</a:t>
            </a: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Relationship between those two nodes also has a Label: "WORKS_FOR".</a:t>
            </a:r>
          </a:p>
          <a:p>
            <a:pPr marL="0" lvl="0" indent="0">
              <a:buClr>
                <a:schemeClr val="tx1"/>
              </a:buClr>
              <a:buNone/>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Note : Neo4j stores data in Properties of Nodes or Relationships.</a:t>
            </a: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p:txBody>
      </p:sp>
      <p:sp>
        <p:nvSpPr>
          <p:cNvPr id="144" name="Google Shape;144;p29"/>
          <p:cNvSpPr txBox="1">
            <a:spLocks noGrp="1"/>
          </p:cNvSpPr>
          <p:nvPr>
            <p:ph type="ctrTitle"/>
          </p:nvPr>
        </p:nvSpPr>
        <p:spPr>
          <a:xfrm>
            <a:off x="1743740" y="352850"/>
            <a:ext cx="5435411" cy="946200"/>
          </a:xfrm>
          <a:prstGeom prst="rect">
            <a:avLst/>
          </a:prstGeom>
        </p:spPr>
        <p:txBody>
          <a:bodyPr spcFirstLastPara="1" wrap="square" lIns="91425" tIns="91425" rIns="91425" bIns="91425" anchor="t" anchorCtr="0">
            <a:noAutofit/>
          </a:bodyPr>
          <a:lstStyle/>
          <a:p>
            <a:r>
              <a:rPr lang="en-US" dirty="0"/>
              <a:t>Labels</a:t>
            </a:r>
          </a:p>
        </p:txBody>
      </p:sp>
      <p:sp>
        <p:nvSpPr>
          <p:cNvPr id="5" name="TextBox 4">
            <a:extLst>
              <a:ext uri="{FF2B5EF4-FFF2-40B4-BE49-F238E27FC236}">
                <a16:creationId xmlns:a16="http://schemas.microsoft.com/office/drawing/2014/main" id="{4E31AF15-3F58-45C3-9A76-53CC036645AB}"/>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19</a:t>
            </a:r>
          </a:p>
        </p:txBody>
      </p:sp>
    </p:spTree>
    <p:extLst>
      <p:ext uri="{BB962C8B-B14F-4D97-AF65-F5344CB8AC3E}">
        <p14:creationId xmlns:p14="http://schemas.microsoft.com/office/powerpoint/2010/main" val="1228775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51" name="Google Shape;151;p30"/>
          <p:cNvSpPr txBox="1">
            <a:spLocks noGrp="1"/>
          </p:cNvSpPr>
          <p:nvPr>
            <p:ph type="ctrTitle" idx="2"/>
          </p:nvPr>
        </p:nvSpPr>
        <p:spPr>
          <a:xfrm>
            <a:off x="390296" y="649586"/>
            <a:ext cx="1974300" cy="33859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Introduction</a:t>
            </a:r>
            <a:endParaRPr dirty="0"/>
          </a:p>
        </p:txBody>
      </p:sp>
      <p:sp>
        <p:nvSpPr>
          <p:cNvPr id="153" name="Google Shape;153;p30"/>
          <p:cNvSpPr txBox="1">
            <a:spLocks noGrp="1"/>
          </p:cNvSpPr>
          <p:nvPr>
            <p:ph type="ctrTitle" idx="9"/>
          </p:nvPr>
        </p:nvSpPr>
        <p:spPr>
          <a:xfrm>
            <a:off x="390296" y="1630218"/>
            <a:ext cx="1974300" cy="3639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Installation</a:t>
            </a:r>
            <a:endParaRPr dirty="0"/>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5534399" y="3222667"/>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405064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63" name="Google Shape;163;p30"/>
          <p:cNvSpPr txBox="1">
            <a:spLocks noGrp="1"/>
          </p:cNvSpPr>
          <p:nvPr>
            <p:ph type="ctrTitle" idx="14"/>
          </p:nvPr>
        </p:nvSpPr>
        <p:spPr>
          <a:xfrm>
            <a:off x="6370967" y="3165069"/>
            <a:ext cx="1410439"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Structure</a:t>
            </a:r>
            <a:endParaRPr dirty="0"/>
          </a:p>
        </p:txBody>
      </p:sp>
      <p:sp>
        <p:nvSpPr>
          <p:cNvPr id="165" name="Google Shape;165;p30"/>
          <p:cNvSpPr txBox="1">
            <a:spLocks noGrp="1"/>
          </p:cNvSpPr>
          <p:nvPr>
            <p:ph type="ctrTitle" idx="16"/>
          </p:nvPr>
        </p:nvSpPr>
        <p:spPr>
          <a:xfrm>
            <a:off x="6801619" y="4253944"/>
            <a:ext cx="1974300" cy="3353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Neo4j CQL</a:t>
            </a:r>
            <a:endParaRPr dirty="0"/>
          </a:p>
        </p:txBody>
      </p:sp>
      <p:sp>
        <p:nvSpPr>
          <p:cNvPr id="2" name="TextBox 1">
            <a:extLst>
              <a:ext uri="{FF2B5EF4-FFF2-40B4-BE49-F238E27FC236}">
                <a16:creationId xmlns:a16="http://schemas.microsoft.com/office/drawing/2014/main" id="{C5F69DF6-C620-4A78-8067-6F404AE9D4ED}"/>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Neo4j CQL</a:t>
            </a:r>
            <a:endParaRPr dirty="0"/>
          </a:p>
        </p:txBody>
      </p:sp>
      <p:sp>
        <p:nvSpPr>
          <p:cNvPr id="398" name="Google Shape;398;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2"/>
            </a:solidFill>
            <a:prstDash val="solid"/>
            <a:round/>
            <a:headEnd type="none" w="med" len="med"/>
            <a:tailEnd type="none" w="med" len="med"/>
          </a:ln>
        </p:spPr>
      </p:cxnSp>
      <p:sp>
        <p:nvSpPr>
          <p:cNvPr id="4" name="TextBox 3">
            <a:extLst>
              <a:ext uri="{FF2B5EF4-FFF2-40B4-BE49-F238E27FC236}">
                <a16:creationId xmlns:a16="http://schemas.microsoft.com/office/drawing/2014/main" id="{DE7FE334-914E-4E70-B49F-D081A3016F1D}"/>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2BB541-DDEC-4EC9-A4BC-441C29FA52F7}"/>
              </a:ext>
            </a:extLst>
          </p:cNvPr>
          <p:cNvSpPr>
            <a:spLocks noGrp="1"/>
          </p:cNvSpPr>
          <p:nvPr>
            <p:ph type="body" idx="1"/>
          </p:nvPr>
        </p:nvSpPr>
        <p:spPr>
          <a:xfrm>
            <a:off x="572476" y="976901"/>
            <a:ext cx="7239680" cy="3406256"/>
          </a:xfrm>
        </p:spPr>
        <p:txBody>
          <a:bodyPr/>
          <a:lstStyle/>
          <a:p>
            <a:pPr>
              <a:buClr>
                <a:schemeClr val="tx1"/>
              </a:buClr>
            </a:pPr>
            <a:r>
              <a:rPr lang="en-US" sz="1400" b="0" i="0" dirty="0">
                <a:solidFill>
                  <a:schemeClr val="tx1"/>
                </a:solidFill>
                <a:effectLst/>
                <a:latin typeface="+mn-lt"/>
                <a:cs typeface="Calibri" panose="020F0502020204030204" pitchFamily="34" charset="0"/>
              </a:rPr>
              <a:t>CQL stands for Cypher Query Language. Like Oracle Database has query language SQL, Neo4j has CQL as query language.</a:t>
            </a:r>
          </a:p>
          <a:p>
            <a:pPr marL="152400" indent="0">
              <a:buClr>
                <a:schemeClr val="tx1"/>
              </a:buClr>
              <a:buNone/>
            </a:pPr>
            <a:endParaRPr lang="en-US" sz="1400" b="0" i="0" dirty="0">
              <a:solidFill>
                <a:schemeClr val="tx1"/>
              </a:solidFill>
              <a:effectLst/>
              <a:latin typeface="+mn-lt"/>
              <a:cs typeface="Calibri" panose="020F0502020204030204" pitchFamily="34" charset="0"/>
            </a:endParaRPr>
          </a:p>
          <a:p>
            <a:pPr marL="152400" indent="0">
              <a:buClr>
                <a:schemeClr val="tx1"/>
              </a:buClr>
              <a:buNone/>
            </a:pPr>
            <a:r>
              <a:rPr lang="en-US" sz="1400" dirty="0">
                <a:solidFill>
                  <a:schemeClr val="tx1"/>
                </a:solidFill>
                <a:latin typeface="+mn-lt"/>
                <a:cs typeface="Calibri" panose="020F0502020204030204" pitchFamily="34" charset="0"/>
              </a:rPr>
              <a:t>Like Oracle SQL :</a:t>
            </a:r>
          </a:p>
          <a:p>
            <a:pPr marL="152400" indent="0">
              <a:buClr>
                <a:schemeClr val="tx1"/>
              </a:buClr>
              <a:buNone/>
            </a:pPr>
            <a:endParaRPr lang="en-US" sz="1400" dirty="0">
              <a:solidFill>
                <a:schemeClr val="tx1"/>
              </a:solidFill>
              <a:latin typeface="+mn-lt"/>
              <a:cs typeface="Calibri" panose="020F0502020204030204" pitchFamily="34" charset="0"/>
            </a:endParaRPr>
          </a:p>
          <a:p>
            <a:pPr>
              <a:buClr>
                <a:schemeClr val="tx1"/>
              </a:buClr>
            </a:pPr>
            <a:r>
              <a:rPr lang="en-US" sz="1400" dirty="0">
                <a:solidFill>
                  <a:schemeClr val="tx1"/>
                </a:solidFill>
                <a:latin typeface="+mn-lt"/>
                <a:cs typeface="Calibri" panose="020F0502020204030204" pitchFamily="34" charset="0"/>
              </a:rPr>
              <a:t>Neo4j CQL has commands to perform Database operations.</a:t>
            </a:r>
          </a:p>
          <a:p>
            <a:pPr marL="152400" indent="0">
              <a:buClr>
                <a:schemeClr val="tx1"/>
              </a:buClr>
              <a:buNone/>
            </a:pPr>
            <a:endParaRPr lang="en-US" sz="1400" dirty="0">
              <a:solidFill>
                <a:schemeClr val="tx1"/>
              </a:solidFill>
              <a:latin typeface="+mn-lt"/>
              <a:cs typeface="Calibri" panose="020F0502020204030204" pitchFamily="34" charset="0"/>
            </a:endParaRPr>
          </a:p>
          <a:p>
            <a:pPr>
              <a:buClr>
                <a:schemeClr val="tx1"/>
              </a:buClr>
            </a:pPr>
            <a:r>
              <a:rPr lang="en-US" sz="1400" dirty="0">
                <a:solidFill>
                  <a:schemeClr val="tx1"/>
                </a:solidFill>
                <a:latin typeface="+mn-lt"/>
                <a:cs typeface="Calibri" panose="020F0502020204030204" pitchFamily="34" charset="0"/>
              </a:rPr>
              <a:t>Neo4j CQL supports many clauses such as WHERE, ORDER BY, etc., to write very complex queries in an easy manner.</a:t>
            </a:r>
          </a:p>
          <a:p>
            <a:pPr>
              <a:buClr>
                <a:schemeClr val="tx1"/>
              </a:buClr>
            </a:pPr>
            <a:endParaRPr lang="en-US" sz="1400" dirty="0">
              <a:solidFill>
                <a:schemeClr val="tx1"/>
              </a:solidFill>
              <a:latin typeface="+mn-lt"/>
              <a:cs typeface="Calibri" panose="020F0502020204030204" pitchFamily="34" charset="0"/>
            </a:endParaRPr>
          </a:p>
          <a:p>
            <a:pPr>
              <a:buClr>
                <a:schemeClr val="tx1"/>
              </a:buClr>
            </a:pPr>
            <a:r>
              <a:rPr lang="en-US" sz="1400" dirty="0">
                <a:solidFill>
                  <a:schemeClr val="tx1"/>
                </a:solidFill>
                <a:latin typeface="+mn-lt"/>
                <a:cs typeface="Calibri" panose="020F0502020204030204" pitchFamily="34" charset="0"/>
              </a:rPr>
              <a:t>Neo4j CQL supports some functions such as String, Aggregation. In addition to them, it also supports some Relationship Functions.</a:t>
            </a:r>
          </a:p>
        </p:txBody>
      </p:sp>
      <p:sp>
        <p:nvSpPr>
          <p:cNvPr id="5" name="Title 4">
            <a:extLst>
              <a:ext uri="{FF2B5EF4-FFF2-40B4-BE49-F238E27FC236}">
                <a16:creationId xmlns:a16="http://schemas.microsoft.com/office/drawing/2014/main" id="{9F69B06F-4D08-425A-A61F-562DDED76E22}"/>
              </a:ext>
            </a:extLst>
          </p:cNvPr>
          <p:cNvSpPr>
            <a:spLocks noGrp="1"/>
          </p:cNvSpPr>
          <p:nvPr>
            <p:ph type="ctrTitle"/>
          </p:nvPr>
        </p:nvSpPr>
        <p:spPr>
          <a:xfrm>
            <a:off x="1964851" y="352850"/>
            <a:ext cx="5214300" cy="551611"/>
          </a:xfrm>
        </p:spPr>
        <p:txBody>
          <a:bodyPr/>
          <a:lstStyle/>
          <a:p>
            <a:r>
              <a:rPr lang="en-US" dirty="0"/>
              <a:t>Neo4j CQL - Introduction</a:t>
            </a:r>
          </a:p>
        </p:txBody>
      </p:sp>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21</a:t>
            </a:r>
          </a:p>
        </p:txBody>
      </p:sp>
    </p:spTree>
    <p:extLst>
      <p:ext uri="{BB962C8B-B14F-4D97-AF65-F5344CB8AC3E}">
        <p14:creationId xmlns:p14="http://schemas.microsoft.com/office/powerpoint/2010/main" val="103197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69B06F-4D08-425A-A61F-562DDED76E22}"/>
              </a:ext>
            </a:extLst>
          </p:cNvPr>
          <p:cNvSpPr>
            <a:spLocks noGrp="1"/>
          </p:cNvSpPr>
          <p:nvPr>
            <p:ph type="ctrTitle"/>
          </p:nvPr>
        </p:nvSpPr>
        <p:spPr>
          <a:xfrm>
            <a:off x="1964850" y="208732"/>
            <a:ext cx="5214300" cy="551611"/>
          </a:xfrm>
        </p:spPr>
        <p:txBody>
          <a:bodyPr/>
          <a:lstStyle/>
          <a:p>
            <a:r>
              <a:rPr lang="en-US" dirty="0"/>
              <a:t>Create Graph</a:t>
            </a:r>
          </a:p>
        </p:txBody>
      </p:sp>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22</a:t>
            </a:r>
          </a:p>
        </p:txBody>
      </p:sp>
      <p:pic>
        <p:nvPicPr>
          <p:cNvPr id="7" name="Picture 6">
            <a:extLst>
              <a:ext uri="{FF2B5EF4-FFF2-40B4-BE49-F238E27FC236}">
                <a16:creationId xmlns:a16="http://schemas.microsoft.com/office/drawing/2014/main" id="{F43DBFF4-3C99-4705-A915-C16ACB780641}"/>
              </a:ext>
            </a:extLst>
          </p:cNvPr>
          <p:cNvPicPr>
            <a:picLocks noChangeAspect="1"/>
          </p:cNvPicPr>
          <p:nvPr/>
        </p:nvPicPr>
        <p:blipFill>
          <a:blip r:embed="rId2"/>
          <a:srcRect/>
          <a:stretch/>
        </p:blipFill>
        <p:spPr>
          <a:xfrm>
            <a:off x="1677906" y="844824"/>
            <a:ext cx="6006846" cy="38057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07481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69B06F-4D08-425A-A61F-562DDED76E22}"/>
              </a:ext>
            </a:extLst>
          </p:cNvPr>
          <p:cNvSpPr>
            <a:spLocks noGrp="1"/>
          </p:cNvSpPr>
          <p:nvPr>
            <p:ph type="ctrTitle"/>
          </p:nvPr>
        </p:nvSpPr>
        <p:spPr>
          <a:xfrm>
            <a:off x="1964850" y="208732"/>
            <a:ext cx="5214300" cy="551611"/>
          </a:xfrm>
        </p:spPr>
        <p:txBody>
          <a:bodyPr/>
          <a:lstStyle/>
          <a:p>
            <a:r>
              <a:rPr lang="en-US" dirty="0"/>
              <a:t>Create Graph</a:t>
            </a:r>
          </a:p>
        </p:txBody>
      </p:sp>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23</a:t>
            </a:r>
          </a:p>
        </p:txBody>
      </p:sp>
      <p:pic>
        <p:nvPicPr>
          <p:cNvPr id="7" name="Picture 6">
            <a:extLst>
              <a:ext uri="{FF2B5EF4-FFF2-40B4-BE49-F238E27FC236}">
                <a16:creationId xmlns:a16="http://schemas.microsoft.com/office/drawing/2014/main" id="{F43DBFF4-3C99-4705-A915-C16ACB780641}"/>
              </a:ext>
            </a:extLst>
          </p:cNvPr>
          <p:cNvPicPr>
            <a:picLocks noChangeAspect="1"/>
          </p:cNvPicPr>
          <p:nvPr/>
        </p:nvPicPr>
        <p:blipFill>
          <a:blip r:embed="rId2"/>
          <a:stretch>
            <a:fillRect/>
          </a:stretch>
        </p:blipFill>
        <p:spPr>
          <a:xfrm>
            <a:off x="1073425" y="844824"/>
            <a:ext cx="7215809" cy="38057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8756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69B06F-4D08-425A-A61F-562DDED76E22}"/>
              </a:ext>
            </a:extLst>
          </p:cNvPr>
          <p:cNvSpPr>
            <a:spLocks noGrp="1"/>
          </p:cNvSpPr>
          <p:nvPr>
            <p:ph type="ctrTitle"/>
          </p:nvPr>
        </p:nvSpPr>
        <p:spPr>
          <a:xfrm>
            <a:off x="1964850" y="208732"/>
            <a:ext cx="5214300" cy="551611"/>
          </a:xfrm>
        </p:spPr>
        <p:txBody>
          <a:bodyPr/>
          <a:lstStyle/>
          <a:p>
            <a:r>
              <a:rPr lang="en-US" dirty="0"/>
              <a:t>Create Graph</a:t>
            </a:r>
          </a:p>
        </p:txBody>
      </p:sp>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24</a:t>
            </a:r>
          </a:p>
        </p:txBody>
      </p:sp>
      <p:pic>
        <p:nvPicPr>
          <p:cNvPr id="7" name="Picture 6">
            <a:extLst>
              <a:ext uri="{FF2B5EF4-FFF2-40B4-BE49-F238E27FC236}">
                <a16:creationId xmlns:a16="http://schemas.microsoft.com/office/drawing/2014/main" id="{F43DBFF4-3C99-4705-A915-C16ACB780641}"/>
              </a:ext>
            </a:extLst>
          </p:cNvPr>
          <p:cNvPicPr>
            <a:picLocks noChangeAspect="1"/>
          </p:cNvPicPr>
          <p:nvPr/>
        </p:nvPicPr>
        <p:blipFill>
          <a:blip r:embed="rId2"/>
          <a:srcRect/>
          <a:stretch/>
        </p:blipFill>
        <p:spPr>
          <a:xfrm>
            <a:off x="1677906" y="946915"/>
            <a:ext cx="6006846" cy="36015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2855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69B06F-4D08-425A-A61F-562DDED76E22}"/>
              </a:ext>
            </a:extLst>
          </p:cNvPr>
          <p:cNvSpPr>
            <a:spLocks noGrp="1"/>
          </p:cNvSpPr>
          <p:nvPr>
            <p:ph type="ctrTitle"/>
          </p:nvPr>
        </p:nvSpPr>
        <p:spPr>
          <a:xfrm>
            <a:off x="1964850" y="208732"/>
            <a:ext cx="5214300" cy="551611"/>
          </a:xfrm>
        </p:spPr>
        <p:txBody>
          <a:bodyPr/>
          <a:lstStyle/>
          <a:p>
            <a:r>
              <a:rPr lang="en-US" dirty="0"/>
              <a:t>Create Graph</a:t>
            </a:r>
          </a:p>
        </p:txBody>
      </p:sp>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25</a:t>
            </a:r>
          </a:p>
        </p:txBody>
      </p:sp>
      <p:pic>
        <p:nvPicPr>
          <p:cNvPr id="7" name="Picture 6">
            <a:extLst>
              <a:ext uri="{FF2B5EF4-FFF2-40B4-BE49-F238E27FC236}">
                <a16:creationId xmlns:a16="http://schemas.microsoft.com/office/drawing/2014/main" id="{F43DBFF4-3C99-4705-A915-C16ACB780641}"/>
              </a:ext>
            </a:extLst>
          </p:cNvPr>
          <p:cNvPicPr>
            <a:picLocks noChangeAspect="1"/>
          </p:cNvPicPr>
          <p:nvPr/>
        </p:nvPicPr>
        <p:blipFill>
          <a:blip r:embed="rId2"/>
          <a:srcRect/>
          <a:stretch/>
        </p:blipFill>
        <p:spPr>
          <a:xfrm>
            <a:off x="1677906" y="1058680"/>
            <a:ext cx="6006846" cy="337805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1023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69B06F-4D08-425A-A61F-562DDED76E22}"/>
              </a:ext>
            </a:extLst>
          </p:cNvPr>
          <p:cNvSpPr>
            <a:spLocks noGrp="1"/>
          </p:cNvSpPr>
          <p:nvPr>
            <p:ph type="ctrTitle"/>
          </p:nvPr>
        </p:nvSpPr>
        <p:spPr>
          <a:xfrm>
            <a:off x="1964850" y="208732"/>
            <a:ext cx="5214300" cy="551611"/>
          </a:xfrm>
        </p:spPr>
        <p:txBody>
          <a:bodyPr/>
          <a:lstStyle/>
          <a:p>
            <a:r>
              <a:rPr lang="en-US" dirty="0"/>
              <a:t>Create Graph</a:t>
            </a:r>
          </a:p>
        </p:txBody>
      </p:sp>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26</a:t>
            </a:r>
          </a:p>
        </p:txBody>
      </p:sp>
      <p:pic>
        <p:nvPicPr>
          <p:cNvPr id="7" name="Picture 6">
            <a:extLst>
              <a:ext uri="{FF2B5EF4-FFF2-40B4-BE49-F238E27FC236}">
                <a16:creationId xmlns:a16="http://schemas.microsoft.com/office/drawing/2014/main" id="{F43DBFF4-3C99-4705-A915-C16ACB780641}"/>
              </a:ext>
            </a:extLst>
          </p:cNvPr>
          <p:cNvPicPr>
            <a:picLocks noChangeAspect="1"/>
          </p:cNvPicPr>
          <p:nvPr/>
        </p:nvPicPr>
        <p:blipFill>
          <a:blip r:embed="rId2"/>
          <a:srcRect/>
          <a:stretch/>
        </p:blipFill>
        <p:spPr>
          <a:xfrm>
            <a:off x="1677906" y="1060679"/>
            <a:ext cx="6006846" cy="33740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7808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69B06F-4D08-425A-A61F-562DDED76E22}"/>
              </a:ext>
            </a:extLst>
          </p:cNvPr>
          <p:cNvSpPr>
            <a:spLocks noGrp="1"/>
          </p:cNvSpPr>
          <p:nvPr>
            <p:ph type="ctrTitle"/>
          </p:nvPr>
        </p:nvSpPr>
        <p:spPr>
          <a:xfrm>
            <a:off x="1964850" y="208732"/>
            <a:ext cx="5214300" cy="551611"/>
          </a:xfrm>
        </p:spPr>
        <p:txBody>
          <a:bodyPr/>
          <a:lstStyle/>
          <a:p>
            <a:r>
              <a:rPr lang="en-US" dirty="0"/>
              <a:t>Create Nodes</a:t>
            </a:r>
          </a:p>
        </p:txBody>
      </p:sp>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27</a:t>
            </a:r>
          </a:p>
        </p:txBody>
      </p:sp>
      <p:pic>
        <p:nvPicPr>
          <p:cNvPr id="7" name="Picture 6">
            <a:extLst>
              <a:ext uri="{FF2B5EF4-FFF2-40B4-BE49-F238E27FC236}">
                <a16:creationId xmlns:a16="http://schemas.microsoft.com/office/drawing/2014/main" id="{F43DBFF4-3C99-4705-A915-C16ACB780641}"/>
              </a:ext>
            </a:extLst>
          </p:cNvPr>
          <p:cNvPicPr>
            <a:picLocks noChangeAspect="1"/>
          </p:cNvPicPr>
          <p:nvPr/>
        </p:nvPicPr>
        <p:blipFill>
          <a:blip r:embed="rId2"/>
          <a:srcRect/>
          <a:stretch/>
        </p:blipFill>
        <p:spPr>
          <a:xfrm>
            <a:off x="1677906" y="1311481"/>
            <a:ext cx="6006846" cy="28724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015127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69B06F-4D08-425A-A61F-562DDED76E22}"/>
              </a:ext>
            </a:extLst>
          </p:cNvPr>
          <p:cNvSpPr>
            <a:spLocks noGrp="1"/>
          </p:cNvSpPr>
          <p:nvPr>
            <p:ph type="ctrTitle"/>
          </p:nvPr>
        </p:nvSpPr>
        <p:spPr>
          <a:xfrm>
            <a:off x="1791977" y="129411"/>
            <a:ext cx="5214300" cy="551611"/>
          </a:xfrm>
        </p:spPr>
        <p:txBody>
          <a:bodyPr/>
          <a:lstStyle/>
          <a:p>
            <a:r>
              <a:rPr lang="en-US" dirty="0"/>
              <a:t>Create Nodes</a:t>
            </a:r>
          </a:p>
        </p:txBody>
      </p:sp>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28</a:t>
            </a:r>
          </a:p>
        </p:txBody>
      </p:sp>
      <p:sp>
        <p:nvSpPr>
          <p:cNvPr id="2" name="TextBox 1">
            <a:extLst>
              <a:ext uri="{FF2B5EF4-FFF2-40B4-BE49-F238E27FC236}">
                <a16:creationId xmlns:a16="http://schemas.microsoft.com/office/drawing/2014/main" id="{2BF268CE-6353-4E57-A397-A89B9B4429EA}"/>
              </a:ext>
            </a:extLst>
          </p:cNvPr>
          <p:cNvSpPr txBox="1"/>
          <p:nvPr/>
        </p:nvSpPr>
        <p:spPr>
          <a:xfrm>
            <a:off x="1619104" y="930201"/>
            <a:ext cx="5560045" cy="307777"/>
          </a:xfrm>
          <a:prstGeom prst="rect">
            <a:avLst/>
          </a:prstGeom>
          <a:noFill/>
        </p:spPr>
        <p:txBody>
          <a:bodyPr wrap="square" rtlCol="0">
            <a:spAutoFit/>
          </a:bodyPr>
          <a:lstStyle/>
          <a:p>
            <a:pPr algn="ctr"/>
            <a:r>
              <a:rPr lang="en-US" dirty="0">
                <a:solidFill>
                  <a:schemeClr val="tx1"/>
                </a:solidFill>
                <a:latin typeface="Calibri" panose="020F0502020204030204" pitchFamily="34" charset="0"/>
                <a:cs typeface="Calibri" panose="020F0502020204030204" pitchFamily="34" charset="0"/>
              </a:rPr>
              <a:t>CREATE (node1),(node2)</a:t>
            </a:r>
          </a:p>
        </p:txBody>
      </p:sp>
      <p:pic>
        <p:nvPicPr>
          <p:cNvPr id="4" name="Picture 3">
            <a:extLst>
              <a:ext uri="{FF2B5EF4-FFF2-40B4-BE49-F238E27FC236}">
                <a16:creationId xmlns:a16="http://schemas.microsoft.com/office/drawing/2014/main" id="{473B055C-EF3D-4AA2-B6C7-6E88F75BAD4B}"/>
              </a:ext>
            </a:extLst>
          </p:cNvPr>
          <p:cNvPicPr>
            <a:picLocks noChangeAspect="1"/>
          </p:cNvPicPr>
          <p:nvPr/>
        </p:nvPicPr>
        <p:blipFill>
          <a:blip r:embed="rId2"/>
          <a:stretch>
            <a:fillRect/>
          </a:stretch>
        </p:blipFill>
        <p:spPr>
          <a:xfrm>
            <a:off x="591377" y="1794935"/>
            <a:ext cx="7961243" cy="155363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5556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69B06F-4D08-425A-A61F-562DDED76E22}"/>
              </a:ext>
            </a:extLst>
          </p:cNvPr>
          <p:cNvSpPr>
            <a:spLocks noGrp="1"/>
          </p:cNvSpPr>
          <p:nvPr>
            <p:ph type="ctrTitle"/>
          </p:nvPr>
        </p:nvSpPr>
        <p:spPr>
          <a:xfrm>
            <a:off x="1774350" y="532582"/>
            <a:ext cx="5214300" cy="551611"/>
          </a:xfrm>
        </p:spPr>
        <p:txBody>
          <a:bodyPr/>
          <a:lstStyle/>
          <a:p>
            <a:r>
              <a:rPr lang="en-US" dirty="0"/>
              <a:t>Create Nodes</a:t>
            </a:r>
          </a:p>
        </p:txBody>
      </p:sp>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29</a:t>
            </a:r>
          </a:p>
        </p:txBody>
      </p:sp>
      <p:pic>
        <p:nvPicPr>
          <p:cNvPr id="7" name="Picture 6">
            <a:extLst>
              <a:ext uri="{FF2B5EF4-FFF2-40B4-BE49-F238E27FC236}">
                <a16:creationId xmlns:a16="http://schemas.microsoft.com/office/drawing/2014/main" id="{F43DBFF4-3C99-4705-A915-C16ACB780641}"/>
              </a:ext>
            </a:extLst>
          </p:cNvPr>
          <p:cNvPicPr>
            <a:picLocks noChangeAspect="1"/>
          </p:cNvPicPr>
          <p:nvPr/>
        </p:nvPicPr>
        <p:blipFill>
          <a:blip r:embed="rId2"/>
          <a:srcRect/>
          <a:stretch/>
        </p:blipFill>
        <p:spPr>
          <a:xfrm>
            <a:off x="1774350" y="1662400"/>
            <a:ext cx="5382114" cy="22187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77364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sp>
        <p:nvSpPr>
          <p:cNvPr id="7" name="TextBox 6">
            <a:extLst>
              <a:ext uri="{FF2B5EF4-FFF2-40B4-BE49-F238E27FC236}">
                <a16:creationId xmlns:a16="http://schemas.microsoft.com/office/drawing/2014/main" id="{41766A8E-9D48-4FAF-9629-7A4B955CE36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69B06F-4D08-425A-A61F-562DDED76E22}"/>
              </a:ext>
            </a:extLst>
          </p:cNvPr>
          <p:cNvSpPr>
            <a:spLocks noGrp="1"/>
          </p:cNvSpPr>
          <p:nvPr>
            <p:ph type="ctrTitle"/>
          </p:nvPr>
        </p:nvSpPr>
        <p:spPr>
          <a:xfrm>
            <a:off x="1964850" y="379253"/>
            <a:ext cx="5214300" cy="551611"/>
          </a:xfrm>
        </p:spPr>
        <p:txBody>
          <a:bodyPr/>
          <a:lstStyle/>
          <a:p>
            <a:r>
              <a:rPr lang="en-US" dirty="0"/>
              <a:t>Create Nodes with labels</a:t>
            </a:r>
          </a:p>
        </p:txBody>
      </p:sp>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30</a:t>
            </a:r>
          </a:p>
        </p:txBody>
      </p:sp>
      <p:sp>
        <p:nvSpPr>
          <p:cNvPr id="2" name="TextBox 1">
            <a:extLst>
              <a:ext uri="{FF2B5EF4-FFF2-40B4-BE49-F238E27FC236}">
                <a16:creationId xmlns:a16="http://schemas.microsoft.com/office/drawing/2014/main" id="{F6F3AB50-2AF9-4322-8FDD-694C16D0C7EA}"/>
              </a:ext>
            </a:extLst>
          </p:cNvPr>
          <p:cNvSpPr txBox="1"/>
          <p:nvPr/>
        </p:nvSpPr>
        <p:spPr>
          <a:xfrm>
            <a:off x="1880943" y="1181665"/>
            <a:ext cx="5382113" cy="307777"/>
          </a:xfrm>
          <a:prstGeom prst="rect">
            <a:avLst/>
          </a:prstGeom>
          <a:noFill/>
        </p:spPr>
        <p:txBody>
          <a:bodyPr wrap="square" rtlCol="0">
            <a:spAutoFit/>
          </a:bodyPr>
          <a:lstStyle/>
          <a:p>
            <a:pPr algn="ctr"/>
            <a:r>
              <a:rPr lang="it-IT" dirty="0">
                <a:solidFill>
                  <a:schemeClr val="tx1"/>
                </a:solidFill>
                <a:latin typeface="Calibri" panose="020F0502020204030204" pitchFamily="34" charset="0"/>
                <a:cs typeface="Calibri" panose="020F0502020204030204" pitchFamily="34" charset="0"/>
              </a:rPr>
              <a:t>CREATE (node:label1:label2:. . . . labeln) </a:t>
            </a:r>
            <a:endParaRPr lang="en-US" dirty="0">
              <a:solidFill>
                <a:schemeClr val="tx1"/>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1B2A75E7-817B-4294-AE57-E80483C2C67E}"/>
              </a:ext>
            </a:extLst>
          </p:cNvPr>
          <p:cNvPicPr>
            <a:picLocks noChangeAspect="1"/>
          </p:cNvPicPr>
          <p:nvPr/>
        </p:nvPicPr>
        <p:blipFill>
          <a:blip r:embed="rId2"/>
          <a:stretch>
            <a:fillRect/>
          </a:stretch>
        </p:blipFill>
        <p:spPr>
          <a:xfrm>
            <a:off x="559259" y="2101742"/>
            <a:ext cx="8197115" cy="155231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76624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69B06F-4D08-425A-A61F-562DDED76E22}"/>
              </a:ext>
            </a:extLst>
          </p:cNvPr>
          <p:cNvSpPr>
            <a:spLocks noGrp="1"/>
          </p:cNvSpPr>
          <p:nvPr>
            <p:ph type="ctrTitle"/>
          </p:nvPr>
        </p:nvSpPr>
        <p:spPr>
          <a:xfrm>
            <a:off x="1964850" y="379253"/>
            <a:ext cx="5214300" cy="551611"/>
          </a:xfrm>
        </p:spPr>
        <p:txBody>
          <a:bodyPr/>
          <a:lstStyle/>
          <a:p>
            <a:r>
              <a:rPr lang="en-US" dirty="0"/>
              <a:t>Create Nodes with labels</a:t>
            </a:r>
          </a:p>
        </p:txBody>
      </p:sp>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31</a:t>
            </a:r>
          </a:p>
        </p:txBody>
      </p:sp>
      <p:pic>
        <p:nvPicPr>
          <p:cNvPr id="7" name="Picture 6">
            <a:extLst>
              <a:ext uri="{FF2B5EF4-FFF2-40B4-BE49-F238E27FC236}">
                <a16:creationId xmlns:a16="http://schemas.microsoft.com/office/drawing/2014/main" id="{F43DBFF4-3C99-4705-A915-C16ACB780641}"/>
              </a:ext>
            </a:extLst>
          </p:cNvPr>
          <p:cNvPicPr>
            <a:picLocks noChangeAspect="1"/>
          </p:cNvPicPr>
          <p:nvPr/>
        </p:nvPicPr>
        <p:blipFill>
          <a:blip r:embed="rId2"/>
          <a:srcRect/>
          <a:stretch/>
        </p:blipFill>
        <p:spPr>
          <a:xfrm>
            <a:off x="1709909" y="1740243"/>
            <a:ext cx="6179980" cy="233645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F6F3AB50-2AF9-4322-8FDD-694C16D0C7EA}"/>
              </a:ext>
            </a:extLst>
          </p:cNvPr>
          <p:cNvSpPr txBox="1"/>
          <p:nvPr/>
        </p:nvSpPr>
        <p:spPr>
          <a:xfrm>
            <a:off x="1880943" y="1181665"/>
            <a:ext cx="5382113" cy="307777"/>
          </a:xfrm>
          <a:prstGeom prst="rect">
            <a:avLst/>
          </a:prstGeom>
          <a:noFill/>
        </p:spPr>
        <p:txBody>
          <a:bodyPr wrap="square" rtlCol="0">
            <a:spAutoFit/>
          </a:bodyPr>
          <a:lstStyle/>
          <a:p>
            <a:pPr algn="ctr"/>
            <a:r>
              <a:rPr lang="it-IT" dirty="0">
                <a:solidFill>
                  <a:schemeClr val="tx1"/>
                </a:solidFill>
                <a:latin typeface="Calibri" panose="020F0502020204030204" pitchFamily="34" charset="0"/>
                <a:cs typeface="Calibri" panose="020F0502020204030204" pitchFamily="34" charset="0"/>
              </a:rPr>
              <a:t>CREATE (node:label1:label2:. . . . labeln) </a:t>
            </a:r>
            <a:endParaRPr 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4189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32</a:t>
            </a:r>
          </a:p>
        </p:txBody>
      </p:sp>
      <p:sp>
        <p:nvSpPr>
          <p:cNvPr id="15" name="Title 14">
            <a:extLst>
              <a:ext uri="{FF2B5EF4-FFF2-40B4-BE49-F238E27FC236}">
                <a16:creationId xmlns:a16="http://schemas.microsoft.com/office/drawing/2014/main" id="{A05A4B05-06DF-4211-805F-B465561BB3BC}"/>
              </a:ext>
            </a:extLst>
          </p:cNvPr>
          <p:cNvSpPr>
            <a:spLocks noGrp="1"/>
          </p:cNvSpPr>
          <p:nvPr>
            <p:ph type="ctrTitle" idx="2"/>
          </p:nvPr>
        </p:nvSpPr>
        <p:spPr>
          <a:xfrm>
            <a:off x="1932090" y="352850"/>
            <a:ext cx="5214300" cy="561550"/>
          </a:xfrm>
        </p:spPr>
        <p:txBody>
          <a:bodyPr/>
          <a:lstStyle/>
          <a:p>
            <a:r>
              <a:rPr lang="en-US" dirty="0"/>
              <a:t>Create Nodes with labels</a:t>
            </a:r>
          </a:p>
        </p:txBody>
      </p:sp>
      <p:sp>
        <p:nvSpPr>
          <p:cNvPr id="19" name="TextBox 18">
            <a:extLst>
              <a:ext uri="{FF2B5EF4-FFF2-40B4-BE49-F238E27FC236}">
                <a16:creationId xmlns:a16="http://schemas.microsoft.com/office/drawing/2014/main" id="{744945EE-616D-40EC-AC54-03D16ECA7D69}"/>
              </a:ext>
            </a:extLst>
          </p:cNvPr>
          <p:cNvSpPr txBox="1"/>
          <p:nvPr/>
        </p:nvSpPr>
        <p:spPr>
          <a:xfrm>
            <a:off x="1796444" y="1246909"/>
            <a:ext cx="5376821" cy="310172"/>
          </a:xfrm>
          <a:prstGeom prst="rect">
            <a:avLst/>
          </a:prstGeom>
          <a:noFill/>
        </p:spPr>
        <p:txBody>
          <a:bodyPr wrap="square" rtlCol="0">
            <a:spAutoFit/>
          </a:bodyPr>
          <a:lstStyle/>
          <a:p>
            <a:pPr algn="ctr"/>
            <a:r>
              <a:rPr lang="en-US" dirty="0">
                <a:solidFill>
                  <a:schemeClr val="tx1"/>
                </a:solidFill>
                <a:latin typeface="Calibri" panose="020F0502020204030204" pitchFamily="34" charset="0"/>
                <a:cs typeface="Calibri" panose="020F0502020204030204" pitchFamily="34" charset="0"/>
              </a:rPr>
              <a:t>MATCH (n) RETURN n </a:t>
            </a:r>
          </a:p>
        </p:txBody>
      </p:sp>
      <p:pic>
        <p:nvPicPr>
          <p:cNvPr id="21" name="Picture 20">
            <a:extLst>
              <a:ext uri="{FF2B5EF4-FFF2-40B4-BE49-F238E27FC236}">
                <a16:creationId xmlns:a16="http://schemas.microsoft.com/office/drawing/2014/main" id="{D25687C7-B994-4765-9314-EC43B52D9BA5}"/>
              </a:ext>
            </a:extLst>
          </p:cNvPr>
          <p:cNvPicPr>
            <a:picLocks noChangeAspect="1"/>
          </p:cNvPicPr>
          <p:nvPr/>
        </p:nvPicPr>
        <p:blipFill>
          <a:blip r:embed="rId2"/>
          <a:stretch>
            <a:fillRect/>
          </a:stretch>
        </p:blipFill>
        <p:spPr>
          <a:xfrm>
            <a:off x="655982" y="2249459"/>
            <a:ext cx="8119073" cy="155363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00197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33</a:t>
            </a:r>
          </a:p>
        </p:txBody>
      </p:sp>
      <p:pic>
        <p:nvPicPr>
          <p:cNvPr id="7" name="Picture 6">
            <a:extLst>
              <a:ext uri="{FF2B5EF4-FFF2-40B4-BE49-F238E27FC236}">
                <a16:creationId xmlns:a16="http://schemas.microsoft.com/office/drawing/2014/main" id="{F43DBFF4-3C99-4705-A915-C16ACB780641}"/>
              </a:ext>
            </a:extLst>
          </p:cNvPr>
          <p:cNvPicPr>
            <a:picLocks noChangeAspect="1"/>
          </p:cNvPicPr>
          <p:nvPr/>
        </p:nvPicPr>
        <p:blipFill>
          <a:blip r:embed="rId2"/>
          <a:srcRect/>
          <a:stretch/>
        </p:blipFill>
        <p:spPr>
          <a:xfrm>
            <a:off x="2021542" y="1277350"/>
            <a:ext cx="5376821" cy="279421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Title 14">
            <a:extLst>
              <a:ext uri="{FF2B5EF4-FFF2-40B4-BE49-F238E27FC236}">
                <a16:creationId xmlns:a16="http://schemas.microsoft.com/office/drawing/2014/main" id="{A05A4B05-06DF-4211-805F-B465561BB3BC}"/>
              </a:ext>
            </a:extLst>
          </p:cNvPr>
          <p:cNvSpPr>
            <a:spLocks noGrp="1"/>
          </p:cNvSpPr>
          <p:nvPr>
            <p:ph type="ctrTitle" idx="2"/>
          </p:nvPr>
        </p:nvSpPr>
        <p:spPr>
          <a:xfrm>
            <a:off x="1932090" y="352850"/>
            <a:ext cx="5214300" cy="561550"/>
          </a:xfrm>
        </p:spPr>
        <p:txBody>
          <a:bodyPr/>
          <a:lstStyle/>
          <a:p>
            <a:r>
              <a:rPr lang="en-US" dirty="0"/>
              <a:t>Create Nodes with labels</a:t>
            </a:r>
          </a:p>
        </p:txBody>
      </p:sp>
    </p:spTree>
    <p:extLst>
      <p:ext uri="{BB962C8B-B14F-4D97-AF65-F5344CB8AC3E}">
        <p14:creationId xmlns:p14="http://schemas.microsoft.com/office/powerpoint/2010/main" val="422170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34</a:t>
            </a:r>
          </a:p>
        </p:txBody>
      </p:sp>
      <p:sp>
        <p:nvSpPr>
          <p:cNvPr id="15" name="Title 14">
            <a:extLst>
              <a:ext uri="{FF2B5EF4-FFF2-40B4-BE49-F238E27FC236}">
                <a16:creationId xmlns:a16="http://schemas.microsoft.com/office/drawing/2014/main" id="{A05A4B05-06DF-4211-805F-B465561BB3BC}"/>
              </a:ext>
            </a:extLst>
          </p:cNvPr>
          <p:cNvSpPr>
            <a:spLocks noGrp="1"/>
          </p:cNvSpPr>
          <p:nvPr>
            <p:ph type="ctrTitle" idx="2"/>
          </p:nvPr>
        </p:nvSpPr>
        <p:spPr>
          <a:xfrm>
            <a:off x="2131271" y="257600"/>
            <a:ext cx="5214300" cy="561550"/>
          </a:xfrm>
        </p:spPr>
        <p:txBody>
          <a:bodyPr/>
          <a:lstStyle/>
          <a:p>
            <a:r>
              <a:rPr lang="en-US" dirty="0"/>
              <a:t>Create Node with Properties</a:t>
            </a:r>
          </a:p>
        </p:txBody>
      </p:sp>
      <p:sp>
        <p:nvSpPr>
          <p:cNvPr id="2" name="TextBox 1">
            <a:extLst>
              <a:ext uri="{FF2B5EF4-FFF2-40B4-BE49-F238E27FC236}">
                <a16:creationId xmlns:a16="http://schemas.microsoft.com/office/drawing/2014/main" id="{0CA462EB-1BB3-4252-A868-DF9E9C9F3252}"/>
              </a:ext>
            </a:extLst>
          </p:cNvPr>
          <p:cNvSpPr txBox="1"/>
          <p:nvPr/>
        </p:nvSpPr>
        <p:spPr>
          <a:xfrm>
            <a:off x="1671144" y="1102596"/>
            <a:ext cx="5376821" cy="310172"/>
          </a:xfrm>
          <a:prstGeom prst="rect">
            <a:avLst/>
          </a:prstGeom>
          <a:noFill/>
        </p:spPr>
        <p:txBody>
          <a:bodyPr wrap="square" rtlCol="0">
            <a:spAutoFit/>
          </a:bodyPr>
          <a:lstStyle/>
          <a:p>
            <a:pPr algn="ctr"/>
            <a:r>
              <a:rPr lang="en-US" dirty="0">
                <a:solidFill>
                  <a:schemeClr val="tx1"/>
                </a:solidFill>
                <a:latin typeface="Calibri" panose="020F0502020204030204" pitchFamily="34" charset="0"/>
                <a:cs typeface="Calibri" panose="020F0502020204030204" pitchFamily="34" charset="0"/>
              </a:rPr>
              <a:t>CREATE (</a:t>
            </a:r>
            <a:r>
              <a:rPr lang="en-US" dirty="0" err="1">
                <a:solidFill>
                  <a:schemeClr val="tx1"/>
                </a:solidFill>
                <a:latin typeface="Calibri" panose="020F0502020204030204" pitchFamily="34" charset="0"/>
                <a:cs typeface="Calibri" panose="020F0502020204030204" pitchFamily="34" charset="0"/>
              </a:rPr>
              <a:t>node:label</a:t>
            </a:r>
            <a:r>
              <a:rPr lang="en-US" dirty="0">
                <a:solidFill>
                  <a:schemeClr val="tx1"/>
                </a:solidFill>
                <a:latin typeface="Calibri" panose="020F0502020204030204" pitchFamily="34" charset="0"/>
                <a:cs typeface="Calibri" panose="020F0502020204030204" pitchFamily="34" charset="0"/>
              </a:rPr>
              <a:t> { key1: value, key2: value, . . . . . . . . .  }) </a:t>
            </a:r>
          </a:p>
        </p:txBody>
      </p:sp>
      <p:pic>
        <p:nvPicPr>
          <p:cNvPr id="9" name="Picture 8">
            <a:extLst>
              <a:ext uri="{FF2B5EF4-FFF2-40B4-BE49-F238E27FC236}">
                <a16:creationId xmlns:a16="http://schemas.microsoft.com/office/drawing/2014/main" id="{5682F6AD-6DE4-415C-8ECE-8C4C846C94EE}"/>
              </a:ext>
            </a:extLst>
          </p:cNvPr>
          <p:cNvPicPr>
            <a:picLocks noChangeAspect="1"/>
          </p:cNvPicPr>
          <p:nvPr/>
        </p:nvPicPr>
        <p:blipFill>
          <a:blip r:embed="rId2"/>
          <a:stretch>
            <a:fillRect/>
          </a:stretch>
        </p:blipFill>
        <p:spPr>
          <a:xfrm>
            <a:off x="485198" y="2053352"/>
            <a:ext cx="8173603" cy="155363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5605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35</a:t>
            </a:r>
          </a:p>
        </p:txBody>
      </p:sp>
      <p:pic>
        <p:nvPicPr>
          <p:cNvPr id="7" name="Picture 6">
            <a:extLst>
              <a:ext uri="{FF2B5EF4-FFF2-40B4-BE49-F238E27FC236}">
                <a16:creationId xmlns:a16="http://schemas.microsoft.com/office/drawing/2014/main" id="{F43DBFF4-3C99-4705-A915-C16ACB780641}"/>
              </a:ext>
            </a:extLst>
          </p:cNvPr>
          <p:cNvPicPr>
            <a:picLocks noChangeAspect="1"/>
          </p:cNvPicPr>
          <p:nvPr/>
        </p:nvPicPr>
        <p:blipFill>
          <a:blip r:embed="rId2"/>
          <a:srcRect/>
          <a:stretch/>
        </p:blipFill>
        <p:spPr>
          <a:xfrm>
            <a:off x="1671144" y="1696214"/>
            <a:ext cx="5952592" cy="26353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Title 14">
            <a:extLst>
              <a:ext uri="{FF2B5EF4-FFF2-40B4-BE49-F238E27FC236}">
                <a16:creationId xmlns:a16="http://schemas.microsoft.com/office/drawing/2014/main" id="{A05A4B05-06DF-4211-805F-B465561BB3BC}"/>
              </a:ext>
            </a:extLst>
          </p:cNvPr>
          <p:cNvSpPr>
            <a:spLocks noGrp="1"/>
          </p:cNvSpPr>
          <p:nvPr>
            <p:ph type="ctrTitle" idx="2"/>
          </p:nvPr>
        </p:nvSpPr>
        <p:spPr>
          <a:xfrm>
            <a:off x="2131271" y="257600"/>
            <a:ext cx="5214300" cy="561550"/>
          </a:xfrm>
        </p:spPr>
        <p:txBody>
          <a:bodyPr/>
          <a:lstStyle/>
          <a:p>
            <a:r>
              <a:rPr lang="en-US" dirty="0"/>
              <a:t>Create Node with Properties</a:t>
            </a:r>
          </a:p>
        </p:txBody>
      </p:sp>
      <p:sp>
        <p:nvSpPr>
          <p:cNvPr id="2" name="TextBox 1">
            <a:extLst>
              <a:ext uri="{FF2B5EF4-FFF2-40B4-BE49-F238E27FC236}">
                <a16:creationId xmlns:a16="http://schemas.microsoft.com/office/drawing/2014/main" id="{0CA462EB-1BB3-4252-A868-DF9E9C9F3252}"/>
              </a:ext>
            </a:extLst>
          </p:cNvPr>
          <p:cNvSpPr txBox="1"/>
          <p:nvPr/>
        </p:nvSpPr>
        <p:spPr>
          <a:xfrm>
            <a:off x="1671144" y="1102596"/>
            <a:ext cx="5376821" cy="310172"/>
          </a:xfrm>
          <a:prstGeom prst="rect">
            <a:avLst/>
          </a:prstGeom>
          <a:noFill/>
        </p:spPr>
        <p:txBody>
          <a:bodyPr wrap="square" rtlCol="0">
            <a:spAutoFit/>
          </a:bodyPr>
          <a:lstStyle/>
          <a:p>
            <a:pPr algn="ctr"/>
            <a:r>
              <a:rPr lang="en-US" dirty="0">
                <a:solidFill>
                  <a:schemeClr val="tx1"/>
                </a:solidFill>
                <a:latin typeface="Calibri" panose="020F0502020204030204" pitchFamily="34" charset="0"/>
                <a:cs typeface="Calibri" panose="020F0502020204030204" pitchFamily="34" charset="0"/>
              </a:rPr>
              <a:t>CREATE (</a:t>
            </a:r>
            <a:r>
              <a:rPr lang="en-US" dirty="0" err="1">
                <a:solidFill>
                  <a:schemeClr val="tx1"/>
                </a:solidFill>
                <a:latin typeface="Calibri" panose="020F0502020204030204" pitchFamily="34" charset="0"/>
                <a:cs typeface="Calibri" panose="020F0502020204030204" pitchFamily="34" charset="0"/>
              </a:rPr>
              <a:t>node:label</a:t>
            </a:r>
            <a:r>
              <a:rPr lang="en-US" dirty="0">
                <a:solidFill>
                  <a:schemeClr val="tx1"/>
                </a:solidFill>
                <a:latin typeface="Calibri" panose="020F0502020204030204" pitchFamily="34" charset="0"/>
                <a:cs typeface="Calibri" panose="020F0502020204030204" pitchFamily="34" charset="0"/>
              </a:rPr>
              <a:t> { key1: value, key2: value, . . . . . . . . .  }) </a:t>
            </a:r>
          </a:p>
        </p:txBody>
      </p:sp>
    </p:spTree>
    <p:extLst>
      <p:ext uri="{BB962C8B-B14F-4D97-AF65-F5344CB8AC3E}">
        <p14:creationId xmlns:p14="http://schemas.microsoft.com/office/powerpoint/2010/main" val="895529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5DB589-622D-439E-8A2C-AA27BC150FB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36</a:t>
            </a:r>
          </a:p>
        </p:txBody>
      </p:sp>
      <p:pic>
        <p:nvPicPr>
          <p:cNvPr id="7" name="Picture 6">
            <a:extLst>
              <a:ext uri="{FF2B5EF4-FFF2-40B4-BE49-F238E27FC236}">
                <a16:creationId xmlns:a16="http://schemas.microsoft.com/office/drawing/2014/main" id="{F43DBFF4-3C99-4705-A915-C16ACB780641}"/>
              </a:ext>
            </a:extLst>
          </p:cNvPr>
          <p:cNvPicPr>
            <a:picLocks noChangeAspect="1"/>
          </p:cNvPicPr>
          <p:nvPr/>
        </p:nvPicPr>
        <p:blipFill>
          <a:blip r:embed="rId2"/>
          <a:srcRect/>
          <a:stretch/>
        </p:blipFill>
        <p:spPr>
          <a:xfrm>
            <a:off x="1671144" y="1517542"/>
            <a:ext cx="6153149" cy="29877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Title 14">
            <a:extLst>
              <a:ext uri="{FF2B5EF4-FFF2-40B4-BE49-F238E27FC236}">
                <a16:creationId xmlns:a16="http://schemas.microsoft.com/office/drawing/2014/main" id="{A05A4B05-06DF-4211-805F-B465561BB3BC}"/>
              </a:ext>
            </a:extLst>
          </p:cNvPr>
          <p:cNvSpPr>
            <a:spLocks noGrp="1"/>
          </p:cNvSpPr>
          <p:nvPr>
            <p:ph type="ctrTitle" idx="2"/>
          </p:nvPr>
        </p:nvSpPr>
        <p:spPr>
          <a:xfrm>
            <a:off x="1964849" y="347876"/>
            <a:ext cx="5214300" cy="561550"/>
          </a:xfrm>
        </p:spPr>
        <p:txBody>
          <a:bodyPr/>
          <a:lstStyle/>
          <a:p>
            <a:r>
              <a:rPr lang="en-US" dirty="0"/>
              <a:t>Create Node with Properties</a:t>
            </a:r>
          </a:p>
        </p:txBody>
      </p:sp>
      <p:sp>
        <p:nvSpPr>
          <p:cNvPr id="2" name="TextBox 1">
            <a:extLst>
              <a:ext uri="{FF2B5EF4-FFF2-40B4-BE49-F238E27FC236}">
                <a16:creationId xmlns:a16="http://schemas.microsoft.com/office/drawing/2014/main" id="{0CA462EB-1BB3-4252-A868-DF9E9C9F3252}"/>
              </a:ext>
            </a:extLst>
          </p:cNvPr>
          <p:cNvSpPr txBox="1"/>
          <p:nvPr/>
        </p:nvSpPr>
        <p:spPr>
          <a:xfrm>
            <a:off x="1671144" y="1058398"/>
            <a:ext cx="5376821" cy="310172"/>
          </a:xfrm>
          <a:prstGeom prst="rect">
            <a:avLst/>
          </a:prstGeom>
          <a:noFill/>
        </p:spPr>
        <p:txBody>
          <a:bodyPr wrap="square" rtlCol="0">
            <a:spAutoFit/>
          </a:bodyPr>
          <a:lstStyle/>
          <a:p>
            <a:pPr algn="ctr"/>
            <a:r>
              <a:rPr lang="en-US" dirty="0">
                <a:solidFill>
                  <a:schemeClr val="tx1"/>
                </a:solidFill>
                <a:latin typeface="+mn-lt"/>
                <a:cs typeface="Calibri" panose="020F0502020204030204" pitchFamily="34" charset="0"/>
              </a:rPr>
              <a:t>MATCH (n) RETURN n </a:t>
            </a:r>
          </a:p>
        </p:txBody>
      </p:sp>
    </p:spTree>
    <p:extLst>
      <p:ext uri="{BB962C8B-B14F-4D97-AF65-F5344CB8AC3E}">
        <p14:creationId xmlns:p14="http://schemas.microsoft.com/office/powerpoint/2010/main" val="3604695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7" name="Google Shape;197;p33"/>
          <p:cNvSpPr txBox="1">
            <a:spLocks noGrp="1"/>
          </p:cNvSpPr>
          <p:nvPr>
            <p:ph type="ctrTitle"/>
          </p:nvPr>
        </p:nvSpPr>
        <p:spPr>
          <a:xfrm>
            <a:off x="2102736" y="178454"/>
            <a:ext cx="4810006" cy="7061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Create Relationship</a:t>
            </a:r>
            <a:endParaRPr dirty="0"/>
          </a:p>
        </p:txBody>
      </p:sp>
      <p:sp>
        <p:nvSpPr>
          <p:cNvPr id="18" name="TextBox 17">
            <a:extLst>
              <a:ext uri="{FF2B5EF4-FFF2-40B4-BE49-F238E27FC236}">
                <a16:creationId xmlns:a16="http://schemas.microsoft.com/office/drawing/2014/main" id="{E1DB25D6-396E-4BBC-8AC8-898392642BF9}"/>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37</a:t>
            </a:r>
          </a:p>
        </p:txBody>
      </p:sp>
      <p:pic>
        <p:nvPicPr>
          <p:cNvPr id="3" name="Picture 2">
            <a:extLst>
              <a:ext uri="{FF2B5EF4-FFF2-40B4-BE49-F238E27FC236}">
                <a16:creationId xmlns:a16="http://schemas.microsoft.com/office/drawing/2014/main" id="{A2C9DFD3-29C6-4E38-B051-30FEA7AA98A7}"/>
              </a:ext>
            </a:extLst>
          </p:cNvPr>
          <p:cNvPicPr>
            <a:picLocks noChangeAspect="1"/>
          </p:cNvPicPr>
          <p:nvPr/>
        </p:nvPicPr>
        <p:blipFill>
          <a:blip r:embed="rId3"/>
          <a:stretch>
            <a:fillRect/>
          </a:stretch>
        </p:blipFill>
        <p:spPr>
          <a:xfrm>
            <a:off x="62254" y="1258267"/>
            <a:ext cx="4066655" cy="31615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E814D4E2-A089-4465-BF31-227320EF372C}"/>
              </a:ext>
            </a:extLst>
          </p:cNvPr>
          <p:cNvPicPr>
            <a:picLocks noChangeAspect="1"/>
          </p:cNvPicPr>
          <p:nvPr/>
        </p:nvPicPr>
        <p:blipFill>
          <a:blip r:embed="rId4">
            <a:duotone>
              <a:schemeClr val="bg2">
                <a:shade val="45000"/>
                <a:satMod val="135000"/>
              </a:schemeClr>
              <a:prstClr val="white"/>
            </a:duotone>
          </a:blip>
          <a:stretch>
            <a:fillRect/>
          </a:stretch>
        </p:blipFill>
        <p:spPr>
          <a:xfrm>
            <a:off x="4117206" y="823047"/>
            <a:ext cx="4831647" cy="41419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p:nvPr/>
        </p:nvSpPr>
        <p:spPr>
          <a:xfrm>
            <a:off x="1660512" y="3673575"/>
            <a:ext cx="1486200" cy="9462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txBox="1"/>
          <p:nvPr/>
        </p:nvSpPr>
        <p:spPr>
          <a:xfrm>
            <a:off x="1706250" y="4032308"/>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Exo 2"/>
                <a:ea typeface="Exo 2"/>
                <a:cs typeface="Exo 2"/>
                <a:sym typeface="Exo 2"/>
              </a:rPr>
              <a:t>between the existing nodes</a:t>
            </a:r>
          </a:p>
        </p:txBody>
      </p:sp>
      <p:sp>
        <p:nvSpPr>
          <p:cNvPr id="194" name="Google Shape;194;p33"/>
          <p:cNvSpPr/>
          <p:nvPr/>
        </p:nvSpPr>
        <p:spPr>
          <a:xfrm>
            <a:off x="6046450" y="3673575"/>
            <a:ext cx="1486200" cy="9462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txBox="1"/>
          <p:nvPr/>
        </p:nvSpPr>
        <p:spPr>
          <a:xfrm>
            <a:off x="6128750" y="4045058"/>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Exo 2"/>
                <a:ea typeface="Exo 2"/>
                <a:cs typeface="Exo 2"/>
                <a:sym typeface="Exo 2"/>
              </a:rPr>
              <a:t>with label and properties</a:t>
            </a:r>
            <a:endParaRPr b="1" dirty="0">
              <a:solidFill>
                <a:schemeClr val="dk1"/>
              </a:solidFill>
              <a:latin typeface="Exo 2"/>
              <a:ea typeface="Exo 2"/>
              <a:cs typeface="Exo 2"/>
              <a:sym typeface="Exo 2"/>
            </a:endParaRPr>
          </a:p>
        </p:txBody>
      </p:sp>
      <p:sp>
        <p:nvSpPr>
          <p:cNvPr id="197" name="Google Shape;197;p3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Create Relationship</a:t>
            </a:r>
            <a:endParaRPr dirty="0"/>
          </a:p>
        </p:txBody>
      </p:sp>
      <p:cxnSp>
        <p:nvCxnSpPr>
          <p:cNvPr id="198" name="Google Shape;198;p33"/>
          <p:cNvCxnSpPr/>
          <p:nvPr/>
        </p:nvCxnSpPr>
        <p:spPr>
          <a:xfrm rot="-5400000" flipH="1">
            <a:off x="4396930" y="2314525"/>
            <a:ext cx="360900" cy="6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199" name="Google Shape;199;p33"/>
          <p:cNvSpPr/>
          <p:nvPr/>
        </p:nvSpPr>
        <p:spPr>
          <a:xfrm>
            <a:off x="3079550" y="2572350"/>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3834350" y="1111125"/>
            <a:ext cx="1486200" cy="9462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 name="Google Shape;201;p33"/>
          <p:cNvCxnSpPr>
            <a:stCxn id="202" idx="0"/>
            <a:endCxn id="203" idx="0"/>
          </p:cNvCxnSpPr>
          <p:nvPr/>
        </p:nvCxnSpPr>
        <p:spPr>
          <a:xfrm rot="5400000">
            <a:off x="2408400" y="3002475"/>
            <a:ext cx="611100" cy="584700"/>
          </a:xfrm>
          <a:prstGeom prst="bentConnector3">
            <a:avLst>
              <a:gd name="adj1" fmla="val -691"/>
            </a:avLst>
          </a:prstGeom>
          <a:noFill/>
          <a:ln w="9525" cap="flat" cmpd="sng">
            <a:solidFill>
              <a:schemeClr val="dk2"/>
            </a:solidFill>
            <a:prstDash val="solid"/>
            <a:round/>
            <a:headEnd type="none" w="med" len="med"/>
            <a:tailEnd type="none" w="med" len="med"/>
          </a:ln>
        </p:spPr>
      </p:cxnSp>
      <p:cxnSp>
        <p:nvCxnSpPr>
          <p:cNvPr id="204" name="Google Shape;204;p33"/>
          <p:cNvCxnSpPr>
            <a:stCxn id="205" idx="2"/>
            <a:endCxn id="206" idx="0"/>
          </p:cNvCxnSpPr>
          <p:nvPr/>
        </p:nvCxnSpPr>
        <p:spPr>
          <a:xfrm>
            <a:off x="6211750" y="3040275"/>
            <a:ext cx="577800" cy="560100"/>
          </a:xfrm>
          <a:prstGeom prst="bentConnector3">
            <a:avLst>
              <a:gd name="adj1" fmla="val 99749"/>
            </a:avLst>
          </a:prstGeom>
          <a:noFill/>
          <a:ln w="9525" cap="flat" cmpd="sng">
            <a:solidFill>
              <a:schemeClr val="dk2"/>
            </a:solidFill>
            <a:prstDash val="solid"/>
            <a:round/>
            <a:headEnd type="none" w="med" len="med"/>
            <a:tailEnd type="none" w="med" len="med"/>
          </a:ln>
        </p:spPr>
      </p:cxnSp>
      <p:sp>
        <p:nvSpPr>
          <p:cNvPr id="207" name="Google Shape;207;p33"/>
          <p:cNvSpPr txBox="1"/>
          <p:nvPr/>
        </p:nvSpPr>
        <p:spPr>
          <a:xfrm>
            <a:off x="3174712" y="2680442"/>
            <a:ext cx="2850188" cy="61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Exo 2"/>
                <a:ea typeface="Exo 2"/>
                <a:cs typeface="Exo 2"/>
                <a:sym typeface="Exo 2"/>
              </a:rPr>
              <a:t>We can create a relationship using the CREATE clause. </a:t>
            </a:r>
            <a:endParaRPr b="1" dirty="0">
              <a:solidFill>
                <a:schemeClr val="dk1"/>
              </a:solidFill>
              <a:latin typeface="Exo 2"/>
              <a:ea typeface="Exo 2"/>
              <a:cs typeface="Exo 2"/>
              <a:sym typeface="Exo 2"/>
            </a:endParaRPr>
          </a:p>
        </p:txBody>
      </p:sp>
      <p:sp>
        <p:nvSpPr>
          <p:cNvPr id="209" name="Google Shape;209;p33"/>
          <p:cNvSpPr txBox="1"/>
          <p:nvPr/>
        </p:nvSpPr>
        <p:spPr>
          <a:xfrm>
            <a:off x="3891950" y="1540642"/>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dk1"/>
                </a:solidFill>
                <a:latin typeface="Exo 2"/>
                <a:ea typeface="Exo 2"/>
                <a:cs typeface="Exo 2"/>
                <a:sym typeface="Exo 2"/>
              </a:rPr>
              <a:t>connect two nodes of a graph.</a:t>
            </a:r>
          </a:p>
        </p:txBody>
      </p:sp>
      <p:sp>
        <p:nvSpPr>
          <p:cNvPr id="18" name="TextBox 17">
            <a:extLst>
              <a:ext uri="{FF2B5EF4-FFF2-40B4-BE49-F238E27FC236}">
                <a16:creationId xmlns:a16="http://schemas.microsoft.com/office/drawing/2014/main" id="{E1DB25D6-396E-4BBC-8AC8-898392642BF9}"/>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38</a:t>
            </a:r>
          </a:p>
        </p:txBody>
      </p:sp>
    </p:spTree>
    <p:extLst>
      <p:ext uri="{BB962C8B-B14F-4D97-AF65-F5344CB8AC3E}">
        <p14:creationId xmlns:p14="http://schemas.microsoft.com/office/powerpoint/2010/main" val="1506982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7"/>
          <p:cNvSpPr txBox="1">
            <a:spLocks noGrp="1"/>
          </p:cNvSpPr>
          <p:nvPr>
            <p:ph type="ctrTitle"/>
          </p:nvPr>
        </p:nvSpPr>
        <p:spPr>
          <a:xfrm>
            <a:off x="1964851" y="352850"/>
            <a:ext cx="5214300" cy="6853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Create Relationship</a:t>
            </a:r>
            <a:endParaRPr dirty="0"/>
          </a:p>
        </p:txBody>
      </p:sp>
      <p:sp>
        <p:nvSpPr>
          <p:cNvPr id="2" name="TextBox 1">
            <a:extLst>
              <a:ext uri="{FF2B5EF4-FFF2-40B4-BE49-F238E27FC236}">
                <a16:creationId xmlns:a16="http://schemas.microsoft.com/office/drawing/2014/main" id="{BAB4C1B3-A0B0-4946-BD39-3454F8192C93}"/>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39</a:t>
            </a:r>
          </a:p>
        </p:txBody>
      </p:sp>
      <p:pic>
        <p:nvPicPr>
          <p:cNvPr id="8" name="Picture 7">
            <a:extLst>
              <a:ext uri="{FF2B5EF4-FFF2-40B4-BE49-F238E27FC236}">
                <a16:creationId xmlns:a16="http://schemas.microsoft.com/office/drawing/2014/main" id="{5F30EA0B-9844-4A4E-A5F9-0D70423A4375}"/>
              </a:ext>
            </a:extLst>
          </p:cNvPr>
          <p:cNvPicPr>
            <a:picLocks noChangeAspect="1"/>
          </p:cNvPicPr>
          <p:nvPr/>
        </p:nvPicPr>
        <p:blipFill>
          <a:blip r:embed="rId3"/>
          <a:srcRect/>
          <a:stretch/>
        </p:blipFill>
        <p:spPr>
          <a:xfrm>
            <a:off x="740467" y="2345202"/>
            <a:ext cx="8000999" cy="2369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CA7614E8-0AC5-44F3-9A79-E58E22DFCF44}"/>
              </a:ext>
            </a:extLst>
          </p:cNvPr>
          <p:cNvPicPr>
            <a:picLocks noChangeAspect="1"/>
          </p:cNvPicPr>
          <p:nvPr/>
        </p:nvPicPr>
        <p:blipFill>
          <a:blip r:embed="rId4"/>
          <a:stretch>
            <a:fillRect/>
          </a:stretch>
        </p:blipFill>
        <p:spPr>
          <a:xfrm>
            <a:off x="740466" y="1026033"/>
            <a:ext cx="8001000" cy="1111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101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287200" y="1599612"/>
            <a:ext cx="3867300" cy="65965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Introduction</a:t>
            </a:r>
            <a:endParaRPr sz="2800" dirty="0"/>
          </a:p>
        </p:txBody>
      </p:sp>
      <p:sp>
        <p:nvSpPr>
          <p:cNvPr id="184" name="Google Shape;184;p32"/>
          <p:cNvSpPr txBox="1">
            <a:spLocks noGrp="1"/>
          </p:cNvSpPr>
          <p:nvPr>
            <p:ph type="subTitle" idx="1"/>
          </p:nvPr>
        </p:nvSpPr>
        <p:spPr>
          <a:xfrm>
            <a:off x="2186608" y="2299869"/>
            <a:ext cx="5062722" cy="1069770"/>
          </a:xfrm>
          <a:prstGeom prst="rect">
            <a:avLst/>
          </a:prstGeom>
        </p:spPr>
        <p:txBody>
          <a:bodyPr spcFirstLastPara="1" wrap="square" lIns="91425" tIns="91425" rIns="91425" bIns="91425" anchor="t" anchorCtr="0">
            <a:noAutofit/>
          </a:bodyPr>
          <a:lstStyle/>
          <a:p>
            <a:pPr marL="285750" lvl="0" indent="-285750" algn="l">
              <a:buFont typeface="Courier New" panose="02070309020205020404" pitchFamily="49" charset="0"/>
              <a:buChar char="o"/>
            </a:pPr>
            <a:r>
              <a:rPr lang="en-US" sz="1400" dirty="0">
                <a:latin typeface="+mn-lt"/>
                <a:cs typeface="Calibri" panose="020F0502020204030204" pitchFamily="34" charset="0"/>
              </a:rPr>
              <a:t>Graph Databases and Cypher Query Language (CQL)</a:t>
            </a:r>
          </a:p>
          <a:p>
            <a:pPr marL="285750" lvl="0" indent="-285750" algn="l">
              <a:buFont typeface="Courier New" panose="02070309020205020404" pitchFamily="49" charset="0"/>
              <a:buChar char="o"/>
            </a:pPr>
            <a:r>
              <a:rPr lang="en-US" sz="1400" dirty="0">
                <a:latin typeface="+mn-lt"/>
                <a:cs typeface="Calibri" panose="020F0502020204030204" pitchFamily="34" charset="0"/>
              </a:rPr>
              <a:t>written in Java Language</a:t>
            </a:r>
          </a:p>
          <a:p>
            <a:pPr marL="285750" lvl="0" indent="-285750" algn="l">
              <a:buFont typeface="Courier New" panose="02070309020205020404" pitchFamily="49" charset="0"/>
              <a:buChar char="o"/>
            </a:pPr>
            <a:r>
              <a:rPr lang="en-US" sz="1400" dirty="0">
                <a:latin typeface="+mn-lt"/>
                <a:cs typeface="Calibri" panose="020F0502020204030204" pitchFamily="34" charset="0"/>
              </a:rPr>
              <a:t>Open source</a:t>
            </a:r>
          </a:p>
          <a:p>
            <a:pPr marL="285750" lvl="0" indent="-285750" algn="l">
              <a:buFont typeface="Courier New" panose="02070309020205020404" pitchFamily="49" charset="0"/>
              <a:buChar char="o"/>
            </a:pPr>
            <a:r>
              <a:rPr lang="en-US" sz="1400" dirty="0">
                <a:latin typeface="+mn-lt"/>
                <a:cs typeface="Calibri" panose="020F0502020204030204" pitchFamily="34" charset="0"/>
              </a:rPr>
              <a:t>Highly scalable and schema free(NoSQL)</a:t>
            </a:r>
          </a:p>
          <a:p>
            <a:pPr marL="285750" lvl="0" indent="-285750" algn="l">
              <a:buFont typeface="Courier New" panose="02070309020205020404" pitchFamily="49" charset="0"/>
              <a:buChar char="o"/>
            </a:pPr>
            <a:endParaRPr sz="1400" dirty="0">
              <a:latin typeface="+mn-lt"/>
              <a:cs typeface="Calibri" panose="020F0502020204030204" pitchFamily="34" charset="0"/>
            </a:endParaRPr>
          </a:p>
        </p:txBody>
      </p:sp>
      <p:cxnSp>
        <p:nvCxnSpPr>
          <p:cNvPr id="185" name="Google Shape;185;p32"/>
          <p:cNvCxnSpPr/>
          <p:nvPr/>
        </p:nvCxnSpPr>
        <p:spPr>
          <a:xfrm>
            <a:off x="4569600" y="1494500"/>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32"/>
          <p:cNvCxnSpPr/>
          <p:nvPr/>
        </p:nvCxnSpPr>
        <p:spPr>
          <a:xfrm>
            <a:off x="0" y="3568175"/>
            <a:ext cx="4574400" cy="0"/>
          </a:xfrm>
          <a:prstGeom prst="straightConnector1">
            <a:avLst/>
          </a:prstGeom>
          <a:noFill/>
          <a:ln w="9525" cap="flat" cmpd="sng">
            <a:solidFill>
              <a:schemeClr val="dk2"/>
            </a:solidFill>
            <a:prstDash val="solid"/>
            <a:round/>
            <a:headEnd type="none" w="med" len="med"/>
            <a:tailEnd type="none" w="med" len="med"/>
          </a:ln>
        </p:spPr>
      </p:cxnSp>
      <p:sp>
        <p:nvSpPr>
          <p:cNvPr id="6" name="TextBox 5">
            <a:extLst>
              <a:ext uri="{FF2B5EF4-FFF2-40B4-BE49-F238E27FC236}">
                <a16:creationId xmlns:a16="http://schemas.microsoft.com/office/drawing/2014/main" id="{FDF449BD-0128-400D-9178-CF2A93E15DF6}"/>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7"/>
          <p:cNvSpPr txBox="1">
            <a:spLocks noGrp="1"/>
          </p:cNvSpPr>
          <p:nvPr>
            <p:ph type="ctrTitle"/>
          </p:nvPr>
        </p:nvSpPr>
        <p:spPr>
          <a:xfrm>
            <a:off x="829916" y="323033"/>
            <a:ext cx="7876761" cy="946200"/>
          </a:xfrm>
          <a:prstGeom prst="rect">
            <a:avLst/>
          </a:prstGeom>
        </p:spPr>
        <p:txBody>
          <a:bodyPr spcFirstLastPara="1" wrap="square" lIns="91425" tIns="91425" rIns="91425" bIns="91425" anchor="t" anchorCtr="0">
            <a:noAutofit/>
          </a:bodyPr>
          <a:lstStyle/>
          <a:p>
            <a:pPr algn="l"/>
            <a:r>
              <a:rPr lang="en-US" i="0" dirty="0">
                <a:effectLst/>
                <a:latin typeface="Arial" panose="020B0604020202020204" pitchFamily="34" charset="0"/>
              </a:rPr>
              <a:t>Creating a Relationship Between the Existing Nodes</a:t>
            </a:r>
          </a:p>
        </p:txBody>
      </p:sp>
      <p:sp>
        <p:nvSpPr>
          <p:cNvPr id="2" name="TextBox 1">
            <a:extLst>
              <a:ext uri="{FF2B5EF4-FFF2-40B4-BE49-F238E27FC236}">
                <a16:creationId xmlns:a16="http://schemas.microsoft.com/office/drawing/2014/main" id="{BAB4C1B3-A0B0-4946-BD39-3454F8192C93}"/>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40</a:t>
            </a:r>
          </a:p>
        </p:txBody>
      </p:sp>
      <p:sp>
        <p:nvSpPr>
          <p:cNvPr id="14" name="TextBox 13">
            <a:extLst>
              <a:ext uri="{FF2B5EF4-FFF2-40B4-BE49-F238E27FC236}">
                <a16:creationId xmlns:a16="http://schemas.microsoft.com/office/drawing/2014/main" id="{09C08D20-7FDD-4539-886B-BF1BD8E57E1C}"/>
              </a:ext>
            </a:extLst>
          </p:cNvPr>
          <p:cNvSpPr txBox="1"/>
          <p:nvPr/>
        </p:nvSpPr>
        <p:spPr>
          <a:xfrm>
            <a:off x="1068456" y="1143824"/>
            <a:ext cx="7007087" cy="954107"/>
          </a:xfrm>
          <a:prstGeom prst="rect">
            <a:avLst/>
          </a:prstGeom>
          <a:noFill/>
        </p:spPr>
        <p:txBody>
          <a:bodyPr wrap="square" rtlCol="0">
            <a:spAutoFit/>
          </a:bodyPr>
          <a:lstStyle/>
          <a:p>
            <a:r>
              <a:rPr lang="en-US" dirty="0">
                <a:solidFill>
                  <a:schemeClr val="tx1"/>
                </a:solidFill>
                <a:latin typeface="+mn-lt"/>
              </a:rPr>
              <a:t>MATCH (a:LabeofNode1), (b:LabeofNode2)   WHERE a.name = "nameofnode1" AND b.name = " nameofnode2" </a:t>
            </a:r>
          </a:p>
          <a:p>
            <a:r>
              <a:rPr lang="en-US" dirty="0">
                <a:solidFill>
                  <a:schemeClr val="tx1"/>
                </a:solidFill>
                <a:latin typeface="+mn-lt"/>
              </a:rPr>
              <a:t>CREATE (a)-[: Relation]-&gt;(b) </a:t>
            </a:r>
          </a:p>
          <a:p>
            <a:r>
              <a:rPr lang="en-US" dirty="0">
                <a:solidFill>
                  <a:schemeClr val="tx1"/>
                </a:solidFill>
                <a:latin typeface="+mn-lt"/>
              </a:rPr>
              <a:t>RETURN </a:t>
            </a:r>
            <a:r>
              <a:rPr lang="en-US" dirty="0" err="1">
                <a:solidFill>
                  <a:schemeClr val="tx1"/>
                </a:solidFill>
                <a:latin typeface="+mn-lt"/>
              </a:rPr>
              <a:t>a,b</a:t>
            </a:r>
            <a:r>
              <a:rPr lang="en-US" dirty="0">
                <a:solidFill>
                  <a:schemeClr val="tx1"/>
                </a:solidFill>
                <a:latin typeface="+mn-lt"/>
              </a:rPr>
              <a:t> </a:t>
            </a:r>
          </a:p>
        </p:txBody>
      </p:sp>
      <p:pic>
        <p:nvPicPr>
          <p:cNvPr id="18" name="Picture 17">
            <a:extLst>
              <a:ext uri="{FF2B5EF4-FFF2-40B4-BE49-F238E27FC236}">
                <a16:creationId xmlns:a16="http://schemas.microsoft.com/office/drawing/2014/main" id="{81202076-B055-4942-BD41-CBDC8851620A}"/>
              </a:ext>
            </a:extLst>
          </p:cNvPr>
          <p:cNvPicPr>
            <a:picLocks noChangeAspect="1"/>
          </p:cNvPicPr>
          <p:nvPr/>
        </p:nvPicPr>
        <p:blipFill>
          <a:blip r:embed="rId3"/>
          <a:stretch>
            <a:fillRect/>
          </a:stretch>
        </p:blipFill>
        <p:spPr>
          <a:xfrm>
            <a:off x="390294" y="2435469"/>
            <a:ext cx="8577470" cy="15642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01700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7"/>
          <p:cNvSpPr txBox="1">
            <a:spLocks noGrp="1"/>
          </p:cNvSpPr>
          <p:nvPr>
            <p:ph type="ctrTitle"/>
          </p:nvPr>
        </p:nvSpPr>
        <p:spPr>
          <a:xfrm>
            <a:off x="829916" y="323033"/>
            <a:ext cx="7876761" cy="946200"/>
          </a:xfrm>
          <a:prstGeom prst="rect">
            <a:avLst/>
          </a:prstGeom>
        </p:spPr>
        <p:txBody>
          <a:bodyPr spcFirstLastPara="1" wrap="square" lIns="91425" tIns="91425" rIns="91425" bIns="91425" anchor="t" anchorCtr="0">
            <a:noAutofit/>
          </a:bodyPr>
          <a:lstStyle/>
          <a:p>
            <a:pPr algn="l"/>
            <a:r>
              <a:rPr lang="en-US" i="0" dirty="0">
                <a:effectLst/>
                <a:latin typeface="Arial" panose="020B0604020202020204" pitchFamily="34" charset="0"/>
              </a:rPr>
              <a:t>Creating a Relationship Between the Existing Nodes</a:t>
            </a:r>
          </a:p>
        </p:txBody>
      </p:sp>
      <p:sp>
        <p:nvSpPr>
          <p:cNvPr id="2" name="TextBox 1">
            <a:extLst>
              <a:ext uri="{FF2B5EF4-FFF2-40B4-BE49-F238E27FC236}">
                <a16:creationId xmlns:a16="http://schemas.microsoft.com/office/drawing/2014/main" id="{BAB4C1B3-A0B0-4946-BD39-3454F8192C93}"/>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41</a:t>
            </a:r>
          </a:p>
        </p:txBody>
      </p:sp>
      <p:pic>
        <p:nvPicPr>
          <p:cNvPr id="6" name="Picture 5">
            <a:extLst>
              <a:ext uri="{FF2B5EF4-FFF2-40B4-BE49-F238E27FC236}">
                <a16:creationId xmlns:a16="http://schemas.microsoft.com/office/drawing/2014/main" id="{34A9CF25-6F63-492D-AF20-32CE72FB373D}"/>
              </a:ext>
            </a:extLst>
          </p:cNvPr>
          <p:cNvPicPr>
            <a:picLocks noChangeAspect="1"/>
          </p:cNvPicPr>
          <p:nvPr/>
        </p:nvPicPr>
        <p:blipFill>
          <a:blip r:embed="rId3"/>
          <a:stretch>
            <a:fillRect/>
          </a:stretch>
        </p:blipFill>
        <p:spPr>
          <a:xfrm>
            <a:off x="877126" y="1269233"/>
            <a:ext cx="7782339" cy="28616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81970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7"/>
          <p:cNvSpPr txBox="1">
            <a:spLocks noGrp="1"/>
          </p:cNvSpPr>
          <p:nvPr>
            <p:ph type="ctrTitle"/>
          </p:nvPr>
        </p:nvSpPr>
        <p:spPr>
          <a:xfrm>
            <a:off x="988942" y="323033"/>
            <a:ext cx="7876761" cy="770271"/>
          </a:xfrm>
          <a:prstGeom prst="rect">
            <a:avLst/>
          </a:prstGeom>
        </p:spPr>
        <p:txBody>
          <a:bodyPr spcFirstLastPara="1" wrap="square" lIns="91425" tIns="91425" rIns="91425" bIns="91425" anchor="t" anchorCtr="0">
            <a:noAutofit/>
          </a:bodyPr>
          <a:lstStyle/>
          <a:p>
            <a:pPr algn="l"/>
            <a:r>
              <a:rPr lang="en-US" i="0" dirty="0">
                <a:effectLst/>
                <a:latin typeface="Arial" panose="020B0604020202020204" pitchFamily="34" charset="0"/>
              </a:rPr>
              <a:t>Creating a Relationship with Label and Properties</a:t>
            </a:r>
          </a:p>
        </p:txBody>
      </p:sp>
      <p:sp>
        <p:nvSpPr>
          <p:cNvPr id="2" name="TextBox 1">
            <a:extLst>
              <a:ext uri="{FF2B5EF4-FFF2-40B4-BE49-F238E27FC236}">
                <a16:creationId xmlns:a16="http://schemas.microsoft.com/office/drawing/2014/main" id="{BAB4C1B3-A0B0-4946-BD39-3454F8192C93}"/>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42</a:t>
            </a:r>
          </a:p>
        </p:txBody>
      </p:sp>
      <p:sp>
        <p:nvSpPr>
          <p:cNvPr id="5" name="TextBox 4">
            <a:extLst>
              <a:ext uri="{FF2B5EF4-FFF2-40B4-BE49-F238E27FC236}">
                <a16:creationId xmlns:a16="http://schemas.microsoft.com/office/drawing/2014/main" id="{D3A19CD4-571A-4F84-8C7F-FF4CA2C97F40}"/>
              </a:ext>
            </a:extLst>
          </p:cNvPr>
          <p:cNvSpPr txBox="1"/>
          <p:nvPr/>
        </p:nvSpPr>
        <p:spPr>
          <a:xfrm>
            <a:off x="1133061" y="1524749"/>
            <a:ext cx="7215809" cy="307777"/>
          </a:xfrm>
          <a:prstGeom prst="rect">
            <a:avLst/>
          </a:prstGeom>
          <a:noFill/>
        </p:spPr>
        <p:txBody>
          <a:bodyPr wrap="square" rtlCol="0">
            <a:spAutoFit/>
          </a:bodyPr>
          <a:lstStyle/>
          <a:p>
            <a:r>
              <a:rPr lang="en-US" dirty="0">
                <a:solidFill>
                  <a:schemeClr val="tx1"/>
                </a:solidFill>
                <a:latin typeface="+mn-lt"/>
              </a:rPr>
              <a:t>CREATE (node1)-[</a:t>
            </a:r>
            <a:r>
              <a:rPr lang="en-US" dirty="0" err="1">
                <a:solidFill>
                  <a:schemeClr val="tx1"/>
                </a:solidFill>
                <a:latin typeface="+mn-lt"/>
              </a:rPr>
              <a:t>label:Rel_Type</a:t>
            </a:r>
            <a:r>
              <a:rPr lang="en-US" dirty="0">
                <a:solidFill>
                  <a:schemeClr val="tx1"/>
                </a:solidFill>
                <a:latin typeface="+mn-lt"/>
              </a:rPr>
              <a:t> {key1:value1, key2:value2, . . . n}]-&gt; (node2) </a:t>
            </a:r>
          </a:p>
        </p:txBody>
      </p:sp>
      <p:pic>
        <p:nvPicPr>
          <p:cNvPr id="12" name="Picture 11">
            <a:extLst>
              <a:ext uri="{FF2B5EF4-FFF2-40B4-BE49-F238E27FC236}">
                <a16:creationId xmlns:a16="http://schemas.microsoft.com/office/drawing/2014/main" id="{3B27B349-8A3D-444D-A076-87528B196B99}"/>
              </a:ext>
            </a:extLst>
          </p:cNvPr>
          <p:cNvPicPr>
            <a:picLocks noChangeAspect="1"/>
          </p:cNvPicPr>
          <p:nvPr/>
        </p:nvPicPr>
        <p:blipFill>
          <a:blip r:embed="rId3"/>
          <a:stretch>
            <a:fillRect/>
          </a:stretch>
        </p:blipFill>
        <p:spPr>
          <a:xfrm>
            <a:off x="390294" y="2263971"/>
            <a:ext cx="8408504" cy="15940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981789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7"/>
          <p:cNvSpPr txBox="1">
            <a:spLocks noGrp="1"/>
          </p:cNvSpPr>
          <p:nvPr>
            <p:ph type="ctrTitle"/>
          </p:nvPr>
        </p:nvSpPr>
        <p:spPr>
          <a:xfrm>
            <a:off x="829916" y="323033"/>
            <a:ext cx="7876761" cy="946200"/>
          </a:xfrm>
          <a:prstGeom prst="rect">
            <a:avLst/>
          </a:prstGeom>
        </p:spPr>
        <p:txBody>
          <a:bodyPr spcFirstLastPara="1" wrap="square" lIns="91425" tIns="91425" rIns="91425" bIns="91425" anchor="t" anchorCtr="0">
            <a:noAutofit/>
          </a:bodyPr>
          <a:lstStyle/>
          <a:p>
            <a:pPr algn="l"/>
            <a:r>
              <a:rPr lang="en-US" i="0" dirty="0">
                <a:effectLst/>
                <a:latin typeface="Arial" panose="020B0604020202020204" pitchFamily="34" charset="0"/>
              </a:rPr>
              <a:t>Creating a Relationship with Label and Properties</a:t>
            </a:r>
          </a:p>
        </p:txBody>
      </p:sp>
      <p:sp>
        <p:nvSpPr>
          <p:cNvPr id="2" name="TextBox 1">
            <a:extLst>
              <a:ext uri="{FF2B5EF4-FFF2-40B4-BE49-F238E27FC236}">
                <a16:creationId xmlns:a16="http://schemas.microsoft.com/office/drawing/2014/main" id="{BAB4C1B3-A0B0-4946-BD39-3454F8192C93}"/>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43</a:t>
            </a:r>
          </a:p>
        </p:txBody>
      </p:sp>
      <p:pic>
        <p:nvPicPr>
          <p:cNvPr id="6" name="Picture 5">
            <a:extLst>
              <a:ext uri="{FF2B5EF4-FFF2-40B4-BE49-F238E27FC236}">
                <a16:creationId xmlns:a16="http://schemas.microsoft.com/office/drawing/2014/main" id="{34A9CF25-6F63-492D-AF20-32CE72FB373D}"/>
              </a:ext>
            </a:extLst>
          </p:cNvPr>
          <p:cNvPicPr>
            <a:picLocks noChangeAspect="1"/>
          </p:cNvPicPr>
          <p:nvPr/>
        </p:nvPicPr>
        <p:blipFill>
          <a:blip r:embed="rId3"/>
          <a:srcRect/>
          <a:stretch/>
        </p:blipFill>
        <p:spPr>
          <a:xfrm>
            <a:off x="1017834" y="1269233"/>
            <a:ext cx="7108332" cy="28616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03216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7"/>
          <p:cNvSpPr txBox="1">
            <a:spLocks noGrp="1"/>
          </p:cNvSpPr>
          <p:nvPr>
            <p:ph type="ctrTitle"/>
          </p:nvPr>
        </p:nvSpPr>
        <p:spPr>
          <a:xfrm>
            <a:off x="829916" y="323033"/>
            <a:ext cx="7876761" cy="581428"/>
          </a:xfrm>
          <a:prstGeom prst="rect">
            <a:avLst/>
          </a:prstGeom>
        </p:spPr>
        <p:txBody>
          <a:bodyPr spcFirstLastPara="1" wrap="square" lIns="91425" tIns="91425" rIns="91425" bIns="91425" anchor="t" anchorCtr="0">
            <a:noAutofit/>
          </a:bodyPr>
          <a:lstStyle/>
          <a:p>
            <a:r>
              <a:rPr lang="en-US" i="0" dirty="0">
                <a:effectLst/>
                <a:latin typeface="Arial" panose="020B0604020202020204" pitchFamily="34" charset="0"/>
              </a:rPr>
              <a:t>Deleting All Nodes and Relationships</a:t>
            </a:r>
          </a:p>
        </p:txBody>
      </p:sp>
      <p:sp>
        <p:nvSpPr>
          <p:cNvPr id="2" name="TextBox 1">
            <a:extLst>
              <a:ext uri="{FF2B5EF4-FFF2-40B4-BE49-F238E27FC236}">
                <a16:creationId xmlns:a16="http://schemas.microsoft.com/office/drawing/2014/main" id="{BAB4C1B3-A0B0-4946-BD39-3454F8192C93}"/>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44</a:t>
            </a:r>
          </a:p>
        </p:txBody>
      </p:sp>
      <p:sp>
        <p:nvSpPr>
          <p:cNvPr id="3" name="TextBox 2">
            <a:extLst>
              <a:ext uri="{FF2B5EF4-FFF2-40B4-BE49-F238E27FC236}">
                <a16:creationId xmlns:a16="http://schemas.microsoft.com/office/drawing/2014/main" id="{3F037AC3-669A-4966-BDC4-4A6FC995978F}"/>
              </a:ext>
            </a:extLst>
          </p:cNvPr>
          <p:cNvSpPr txBox="1"/>
          <p:nvPr/>
        </p:nvSpPr>
        <p:spPr>
          <a:xfrm>
            <a:off x="829916" y="1058043"/>
            <a:ext cx="7484168" cy="307777"/>
          </a:xfrm>
          <a:prstGeom prst="rect">
            <a:avLst/>
          </a:prstGeom>
          <a:noFill/>
        </p:spPr>
        <p:txBody>
          <a:bodyPr wrap="square" rtlCol="0">
            <a:spAutoFit/>
          </a:bodyPr>
          <a:lstStyle/>
          <a:p>
            <a:pPr algn="ctr"/>
            <a:r>
              <a:rPr lang="pt-BR" dirty="0">
                <a:solidFill>
                  <a:schemeClr val="tx1"/>
                </a:solidFill>
              </a:rPr>
              <a:t>MATCH (n) DETACH DELETE n</a:t>
            </a:r>
            <a:endParaRPr lang="en-US" dirty="0">
              <a:solidFill>
                <a:schemeClr val="tx1"/>
              </a:solidFill>
            </a:endParaRPr>
          </a:p>
        </p:txBody>
      </p:sp>
      <p:pic>
        <p:nvPicPr>
          <p:cNvPr id="8" name="Picture 7">
            <a:extLst>
              <a:ext uri="{FF2B5EF4-FFF2-40B4-BE49-F238E27FC236}">
                <a16:creationId xmlns:a16="http://schemas.microsoft.com/office/drawing/2014/main" id="{08C0E933-2C1E-4C26-BF7F-BD37C0A4E823}"/>
              </a:ext>
            </a:extLst>
          </p:cNvPr>
          <p:cNvPicPr>
            <a:picLocks noChangeAspect="1"/>
          </p:cNvPicPr>
          <p:nvPr/>
        </p:nvPicPr>
        <p:blipFill>
          <a:blip r:embed="rId3"/>
          <a:stretch>
            <a:fillRect/>
          </a:stretch>
        </p:blipFill>
        <p:spPr>
          <a:xfrm>
            <a:off x="700708" y="1827180"/>
            <a:ext cx="7742583" cy="105181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29717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7"/>
          <p:cNvSpPr txBox="1">
            <a:spLocks noGrp="1"/>
          </p:cNvSpPr>
          <p:nvPr>
            <p:ph type="ctrTitle"/>
          </p:nvPr>
        </p:nvSpPr>
        <p:spPr>
          <a:xfrm>
            <a:off x="750406" y="305969"/>
            <a:ext cx="7876761" cy="581428"/>
          </a:xfrm>
          <a:prstGeom prst="rect">
            <a:avLst/>
          </a:prstGeom>
        </p:spPr>
        <p:txBody>
          <a:bodyPr spcFirstLastPara="1" wrap="square" lIns="91425" tIns="91425" rIns="91425" bIns="91425" anchor="t" anchorCtr="0">
            <a:noAutofit/>
          </a:bodyPr>
          <a:lstStyle/>
          <a:p>
            <a:r>
              <a:rPr lang="en-US" i="0" dirty="0">
                <a:effectLst/>
                <a:latin typeface="Arial" panose="020B0604020202020204" pitchFamily="34" charset="0"/>
              </a:rPr>
              <a:t>Deleting a Particular Node</a:t>
            </a:r>
          </a:p>
        </p:txBody>
      </p:sp>
      <p:sp>
        <p:nvSpPr>
          <p:cNvPr id="2" name="TextBox 1">
            <a:extLst>
              <a:ext uri="{FF2B5EF4-FFF2-40B4-BE49-F238E27FC236}">
                <a16:creationId xmlns:a16="http://schemas.microsoft.com/office/drawing/2014/main" id="{BAB4C1B3-A0B0-4946-BD39-3454F8192C93}"/>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45</a:t>
            </a:r>
          </a:p>
        </p:txBody>
      </p:sp>
      <p:sp>
        <p:nvSpPr>
          <p:cNvPr id="3" name="TextBox 2">
            <a:extLst>
              <a:ext uri="{FF2B5EF4-FFF2-40B4-BE49-F238E27FC236}">
                <a16:creationId xmlns:a16="http://schemas.microsoft.com/office/drawing/2014/main" id="{3F037AC3-669A-4966-BDC4-4A6FC995978F}"/>
              </a:ext>
            </a:extLst>
          </p:cNvPr>
          <p:cNvSpPr txBox="1"/>
          <p:nvPr/>
        </p:nvSpPr>
        <p:spPr>
          <a:xfrm>
            <a:off x="829916" y="1157435"/>
            <a:ext cx="7484168" cy="523220"/>
          </a:xfrm>
          <a:prstGeom prst="rect">
            <a:avLst/>
          </a:prstGeom>
          <a:noFill/>
        </p:spPr>
        <p:txBody>
          <a:bodyPr wrap="square" rtlCol="0">
            <a:spAutoFit/>
          </a:bodyPr>
          <a:lstStyle/>
          <a:p>
            <a:pPr algn="ctr"/>
            <a:r>
              <a:rPr lang="pt-BR" dirty="0">
                <a:solidFill>
                  <a:schemeClr val="tx1"/>
                </a:solidFill>
              </a:rPr>
              <a:t>MATCH (node:label {properties . . . . . . . . . .  }) </a:t>
            </a:r>
          </a:p>
          <a:p>
            <a:pPr algn="ctr"/>
            <a:r>
              <a:rPr lang="pt-BR" dirty="0">
                <a:solidFill>
                  <a:schemeClr val="tx1"/>
                </a:solidFill>
              </a:rPr>
              <a:t>DETACH DELETE node</a:t>
            </a:r>
            <a:endParaRPr lang="en-US" dirty="0">
              <a:solidFill>
                <a:schemeClr val="tx1"/>
              </a:solidFill>
            </a:endParaRPr>
          </a:p>
        </p:txBody>
      </p:sp>
      <p:pic>
        <p:nvPicPr>
          <p:cNvPr id="8" name="Picture 7">
            <a:extLst>
              <a:ext uri="{FF2B5EF4-FFF2-40B4-BE49-F238E27FC236}">
                <a16:creationId xmlns:a16="http://schemas.microsoft.com/office/drawing/2014/main" id="{08C0E933-2C1E-4C26-BF7F-BD37C0A4E823}"/>
              </a:ext>
            </a:extLst>
          </p:cNvPr>
          <p:cNvPicPr>
            <a:picLocks noChangeAspect="1"/>
          </p:cNvPicPr>
          <p:nvPr/>
        </p:nvPicPr>
        <p:blipFill>
          <a:blip r:embed="rId3"/>
          <a:srcRect/>
          <a:stretch/>
        </p:blipFill>
        <p:spPr>
          <a:xfrm>
            <a:off x="683316" y="1950693"/>
            <a:ext cx="7742583" cy="1093407"/>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B5763863-9C28-4EC3-BE34-25B0C0B599CF}"/>
              </a:ext>
            </a:extLst>
          </p:cNvPr>
          <p:cNvPicPr>
            <a:picLocks noChangeAspect="1"/>
          </p:cNvPicPr>
          <p:nvPr/>
        </p:nvPicPr>
        <p:blipFill>
          <a:blip r:embed="rId4"/>
          <a:stretch>
            <a:fillRect/>
          </a:stretch>
        </p:blipFill>
        <p:spPr>
          <a:xfrm>
            <a:off x="683316" y="3694384"/>
            <a:ext cx="7876761" cy="94724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22117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94C6-B059-49FE-8DD2-92079C34E24B}"/>
              </a:ext>
            </a:extLst>
          </p:cNvPr>
          <p:cNvSpPr>
            <a:spLocks noGrp="1"/>
          </p:cNvSpPr>
          <p:nvPr>
            <p:ph type="ctrTitle"/>
          </p:nvPr>
        </p:nvSpPr>
        <p:spPr>
          <a:xfrm>
            <a:off x="1964851" y="352850"/>
            <a:ext cx="5214300" cy="611246"/>
          </a:xfrm>
        </p:spPr>
        <p:txBody>
          <a:bodyPr/>
          <a:lstStyle/>
          <a:p>
            <a:r>
              <a:rPr lang="en-US" i="0" dirty="0">
                <a:effectLst/>
                <a:latin typeface="Arial" panose="020B0604020202020204" pitchFamily="34" charset="0"/>
              </a:rPr>
              <a:t>Deleting a Particular Node</a:t>
            </a:r>
            <a:endParaRPr lang="en-US" dirty="0"/>
          </a:p>
        </p:txBody>
      </p:sp>
      <p:pic>
        <p:nvPicPr>
          <p:cNvPr id="4" name="Picture 3">
            <a:extLst>
              <a:ext uri="{FF2B5EF4-FFF2-40B4-BE49-F238E27FC236}">
                <a16:creationId xmlns:a16="http://schemas.microsoft.com/office/drawing/2014/main" id="{96AE13A5-AC6A-43CA-BE43-C97FA4F535D5}"/>
              </a:ext>
            </a:extLst>
          </p:cNvPr>
          <p:cNvPicPr>
            <a:picLocks noChangeAspect="1"/>
          </p:cNvPicPr>
          <p:nvPr/>
        </p:nvPicPr>
        <p:blipFill>
          <a:blip r:embed="rId2"/>
          <a:stretch>
            <a:fillRect/>
          </a:stretch>
        </p:blipFill>
        <p:spPr>
          <a:xfrm>
            <a:off x="815008" y="1636041"/>
            <a:ext cx="7513983" cy="22084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FF8E7A70-65F6-4B0D-88BB-3E5E3EC551BD}"/>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46</a:t>
            </a:r>
          </a:p>
        </p:txBody>
      </p:sp>
    </p:spTree>
    <p:extLst>
      <p:ext uri="{BB962C8B-B14F-4D97-AF65-F5344CB8AC3E}">
        <p14:creationId xmlns:p14="http://schemas.microsoft.com/office/powerpoint/2010/main" val="1112759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pic>
        <p:nvPicPr>
          <p:cNvPr id="429" name="Google Shape;429;p45"/>
          <p:cNvPicPr preferRelativeResize="0"/>
          <p:nvPr/>
        </p:nvPicPr>
        <p:blipFill rotWithShape="1">
          <a:blip r:embed="rId4">
            <a:alphaModFix amt="69000"/>
          </a:blip>
          <a:srcRect t="12341" b="3127"/>
          <a:stretch/>
        </p:blipFill>
        <p:spPr>
          <a:xfrm>
            <a:off x="0" y="0"/>
            <a:ext cx="9144000" cy="5143500"/>
          </a:xfrm>
          <a:prstGeom prst="snip2DiagRect">
            <a:avLst>
              <a:gd name="adj1" fmla="val 0"/>
              <a:gd name="adj2" fmla="val 0"/>
            </a:avLst>
          </a:prstGeom>
          <a:noFill/>
          <a:ln>
            <a:noFill/>
          </a:ln>
        </p:spPr>
      </p:pic>
      <p:sp>
        <p:nvSpPr>
          <p:cNvPr id="430" name="Google Shape;430;p45"/>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rPr>
              <a:t>Run Neo4j Desktop</a:t>
            </a:r>
            <a:endParaRPr dirty="0">
              <a:solidFill>
                <a:schemeClr val="dk1"/>
              </a:solidFill>
            </a:endParaRPr>
          </a:p>
        </p:txBody>
      </p:sp>
      <p:cxnSp>
        <p:nvCxnSpPr>
          <p:cNvPr id="431" name="Google Shape;431;p45"/>
          <p:cNvCxnSpPr/>
          <p:nvPr/>
        </p:nvCxnSpPr>
        <p:spPr>
          <a:xfrm rot="10800000">
            <a:off x="-6850" y="2056050"/>
            <a:ext cx="2468700" cy="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45"/>
          <p:cNvCxnSpPr/>
          <p:nvPr/>
        </p:nvCxnSpPr>
        <p:spPr>
          <a:xfrm rot="10800000">
            <a:off x="4389425" y="2962350"/>
            <a:ext cx="4747800" cy="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F80B365F-BCC5-467F-AF11-E7D9CC785C77}"/>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47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5" name="Picture 4">
            <a:extLst>
              <a:ext uri="{FF2B5EF4-FFF2-40B4-BE49-F238E27FC236}">
                <a16:creationId xmlns:a16="http://schemas.microsoft.com/office/drawing/2014/main" id="{782FEFE5-2825-4AB3-8997-CE51A835D815}"/>
              </a:ext>
            </a:extLst>
          </p:cNvPr>
          <p:cNvPicPr>
            <a:picLocks noChangeAspect="1"/>
          </p:cNvPicPr>
          <p:nvPr/>
        </p:nvPicPr>
        <p:blipFill>
          <a:blip r:embed="rId3"/>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711980F8-F709-4B58-B2FA-B9AD9243A331}"/>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48</a:t>
            </a:r>
          </a:p>
        </p:txBody>
      </p:sp>
    </p:spTree>
    <p:extLst>
      <p:ext uri="{BB962C8B-B14F-4D97-AF65-F5344CB8AC3E}">
        <p14:creationId xmlns:p14="http://schemas.microsoft.com/office/powerpoint/2010/main" val="2381791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00;p51">
            <a:extLst>
              <a:ext uri="{FF2B5EF4-FFF2-40B4-BE49-F238E27FC236}">
                <a16:creationId xmlns:a16="http://schemas.microsoft.com/office/drawing/2014/main" id="{42B76892-D15C-4C87-A934-599C81DEFA6A}"/>
              </a:ext>
            </a:extLst>
          </p:cNvPr>
          <p:cNvSpPr txBox="1">
            <a:spLocks noGrp="1"/>
          </p:cNvSpPr>
          <p:nvPr>
            <p:ph type="ctrTitle"/>
          </p:nvPr>
        </p:nvSpPr>
        <p:spPr>
          <a:xfrm flipH="1">
            <a:off x="1201181" y="1764996"/>
            <a:ext cx="4015409" cy="8067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12" name="Google Shape;599;p51">
            <a:extLst>
              <a:ext uri="{FF2B5EF4-FFF2-40B4-BE49-F238E27FC236}">
                <a16:creationId xmlns:a16="http://schemas.microsoft.com/office/drawing/2014/main" id="{935F17EB-F844-44A4-AFA8-2E2083F38CB2}"/>
              </a:ext>
            </a:extLst>
          </p:cNvPr>
          <p:cNvSpPr txBox="1">
            <a:spLocks noGrp="1"/>
          </p:cNvSpPr>
          <p:nvPr>
            <p:ph type="subTitle" idx="1"/>
          </p:nvPr>
        </p:nvSpPr>
        <p:spPr>
          <a:xfrm>
            <a:off x="566533" y="2786242"/>
            <a:ext cx="5523248" cy="17677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b="1" dirty="0">
                <a:solidFill>
                  <a:schemeClr val="tx1"/>
                </a:solidFill>
                <a:latin typeface="+mn-lt"/>
              </a:rPr>
              <a:t>Does anyone have any questions?</a:t>
            </a:r>
            <a:endParaRPr sz="1400" b="1" dirty="0">
              <a:solidFill>
                <a:schemeClr val="tx1"/>
              </a:solidFill>
              <a:latin typeface="+mn-lt"/>
            </a:endParaRPr>
          </a:p>
          <a:p>
            <a:pPr marL="0" lvl="0" indent="0" algn="ctr" rtl="0">
              <a:spcBef>
                <a:spcPts val="0"/>
              </a:spcBef>
              <a:spcAft>
                <a:spcPts val="0"/>
              </a:spcAft>
              <a:buClr>
                <a:schemeClr val="dk1"/>
              </a:buClr>
              <a:buSzPts val="1100"/>
              <a:buFont typeface="Arial"/>
              <a:buNone/>
            </a:pPr>
            <a:endParaRPr sz="1400" b="1" dirty="0">
              <a:solidFill>
                <a:schemeClr val="tx1"/>
              </a:solidFill>
              <a:latin typeface="+mn-lt"/>
            </a:endParaRPr>
          </a:p>
          <a:p>
            <a:pPr marL="0" lvl="0" indent="0" algn="ctr" rtl="0">
              <a:spcBef>
                <a:spcPts val="0"/>
              </a:spcBef>
              <a:spcAft>
                <a:spcPts val="0"/>
              </a:spcAft>
              <a:buClr>
                <a:schemeClr val="dk1"/>
              </a:buClr>
              <a:buSzPts val="1100"/>
              <a:buFont typeface="Arial"/>
              <a:buNone/>
            </a:pPr>
            <a:r>
              <a:rPr lang="en-US" sz="1400" b="1" dirty="0">
                <a:solidFill>
                  <a:schemeClr val="tx1"/>
                </a:solidFill>
                <a:latin typeface="+mn-lt"/>
                <a:hlinkClick r:id="rId2"/>
              </a:rPr>
              <a:t>Melika.Bahmanabadi99@gmail.com</a:t>
            </a:r>
            <a:endParaRPr lang="en-US" sz="1400" b="1" dirty="0">
              <a:solidFill>
                <a:schemeClr val="tx1"/>
              </a:solidFill>
              <a:latin typeface="+mn-lt"/>
            </a:endParaRPr>
          </a:p>
          <a:p>
            <a:pPr marL="0" lvl="0" indent="0" algn="ctr" rtl="0">
              <a:spcBef>
                <a:spcPts val="0"/>
              </a:spcBef>
              <a:spcAft>
                <a:spcPts val="0"/>
              </a:spcAft>
              <a:buClr>
                <a:schemeClr val="dk1"/>
              </a:buClr>
              <a:buSzPts val="1100"/>
              <a:buFont typeface="Arial"/>
              <a:buNone/>
            </a:pPr>
            <a:endParaRPr sz="1400" b="1" dirty="0">
              <a:solidFill>
                <a:schemeClr val="tx1"/>
              </a:solidFill>
              <a:latin typeface="+mn-lt"/>
            </a:endParaRPr>
          </a:p>
          <a:p>
            <a:pPr marL="0" lvl="0" indent="0" algn="ctr" rtl="0">
              <a:spcBef>
                <a:spcPts val="0"/>
              </a:spcBef>
              <a:spcAft>
                <a:spcPts val="0"/>
              </a:spcAft>
              <a:buClr>
                <a:schemeClr val="dk1"/>
              </a:buClr>
              <a:buSzPts val="1100"/>
              <a:buFont typeface="Arial"/>
              <a:buNone/>
            </a:pPr>
            <a:r>
              <a:rPr lang="en-US" sz="1400" b="1" dirty="0">
                <a:solidFill>
                  <a:schemeClr val="tx1"/>
                </a:solidFill>
                <a:latin typeface="+mn-lt"/>
                <a:hlinkClick r:id="rId3">
                  <a:extLst>
                    <a:ext uri="{A12FA001-AC4F-418D-AE19-62706E023703}">
                      <ahyp:hlinkClr xmlns:ahyp="http://schemas.microsoft.com/office/drawing/2018/hyperlinkcolor" val="tx"/>
                    </a:ext>
                  </a:extLst>
                </a:hlinkClick>
              </a:rPr>
              <a:t>https://github.com/MelikaBahmanabadi</a:t>
            </a:r>
            <a:endParaRPr lang="en-US" sz="1400" b="1" dirty="0">
              <a:solidFill>
                <a:schemeClr val="tx1"/>
              </a:solidFill>
              <a:latin typeface="+mn-lt"/>
            </a:endParaRPr>
          </a:p>
          <a:p>
            <a:pPr marL="0" lvl="0" indent="0" algn="ctr" rtl="0">
              <a:spcBef>
                <a:spcPts val="0"/>
              </a:spcBef>
              <a:spcAft>
                <a:spcPts val="0"/>
              </a:spcAft>
              <a:buClr>
                <a:schemeClr val="dk1"/>
              </a:buClr>
              <a:buSzPts val="1100"/>
              <a:buFont typeface="Arial"/>
              <a:buNone/>
            </a:pPr>
            <a:endParaRPr lang="en-US" sz="1400" b="1" dirty="0">
              <a:solidFill>
                <a:schemeClr val="tx1"/>
              </a:solidFill>
              <a:latin typeface="+mn-lt"/>
            </a:endParaRPr>
          </a:p>
          <a:p>
            <a:pPr marL="0" lvl="0" indent="0" algn="ctr" rtl="0">
              <a:spcBef>
                <a:spcPts val="0"/>
              </a:spcBef>
              <a:spcAft>
                <a:spcPts val="0"/>
              </a:spcAft>
              <a:buClr>
                <a:schemeClr val="dk1"/>
              </a:buClr>
              <a:buSzPts val="1100"/>
              <a:buFont typeface="Arial"/>
              <a:buNone/>
            </a:pPr>
            <a:r>
              <a:rPr lang="en-US" sz="1400" b="1" dirty="0">
                <a:solidFill>
                  <a:schemeClr val="tx1"/>
                </a:solidFill>
                <a:latin typeface="+mn-lt"/>
                <a:hlinkClick r:id="rId4">
                  <a:extLst>
                    <a:ext uri="{A12FA001-AC4F-418D-AE19-62706E023703}">
                      <ahyp:hlinkClr xmlns:ahyp="http://schemas.microsoft.com/office/drawing/2018/hyperlinkcolor" val="tx"/>
                    </a:ext>
                  </a:extLst>
                </a:hlinkClick>
              </a:rPr>
              <a:t>https://www.linkedin.com/in/melika-bahmanabadi-6729aa19a/</a:t>
            </a:r>
            <a:endParaRPr sz="1400" b="1" dirty="0">
              <a:solidFill>
                <a:schemeClr val="tx1"/>
              </a:solidFill>
              <a:latin typeface="+mn-lt"/>
            </a:endParaRPr>
          </a:p>
        </p:txBody>
      </p:sp>
      <p:grpSp>
        <p:nvGrpSpPr>
          <p:cNvPr id="18" name="Google Shape;602;p51">
            <a:extLst>
              <a:ext uri="{FF2B5EF4-FFF2-40B4-BE49-F238E27FC236}">
                <a16:creationId xmlns:a16="http://schemas.microsoft.com/office/drawing/2014/main" id="{94203306-D6E6-4A6F-8509-88458D2BBF08}"/>
              </a:ext>
            </a:extLst>
          </p:cNvPr>
          <p:cNvGrpSpPr/>
          <p:nvPr/>
        </p:nvGrpSpPr>
        <p:grpSpPr>
          <a:xfrm>
            <a:off x="984052" y="589492"/>
            <a:ext cx="279478" cy="279470"/>
            <a:chOff x="1379798" y="1723250"/>
            <a:chExt cx="397887" cy="397887"/>
          </a:xfrm>
        </p:grpSpPr>
        <p:sp>
          <p:nvSpPr>
            <p:cNvPr id="14" name="Google Shape;603;p51">
              <a:extLst>
                <a:ext uri="{FF2B5EF4-FFF2-40B4-BE49-F238E27FC236}">
                  <a16:creationId xmlns:a16="http://schemas.microsoft.com/office/drawing/2014/main" id="{061F142F-8F36-4514-9EBE-23E1078DA0BF}"/>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4;p51">
              <a:extLst>
                <a:ext uri="{FF2B5EF4-FFF2-40B4-BE49-F238E27FC236}">
                  <a16:creationId xmlns:a16="http://schemas.microsoft.com/office/drawing/2014/main" id="{18351579-0CB6-4B9B-8349-71EFED244D24}"/>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5;p51">
              <a:extLst>
                <a:ext uri="{FF2B5EF4-FFF2-40B4-BE49-F238E27FC236}">
                  <a16:creationId xmlns:a16="http://schemas.microsoft.com/office/drawing/2014/main" id="{EFEF7AD2-7D31-4FEA-B2AB-E737C18F1834}"/>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6;p51">
              <a:extLst>
                <a:ext uri="{FF2B5EF4-FFF2-40B4-BE49-F238E27FC236}">
                  <a16:creationId xmlns:a16="http://schemas.microsoft.com/office/drawing/2014/main" id="{D9B8D245-E471-4AEE-BEF8-37B2A0BBA87D}"/>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607;p51">
            <a:extLst>
              <a:ext uri="{FF2B5EF4-FFF2-40B4-BE49-F238E27FC236}">
                <a16:creationId xmlns:a16="http://schemas.microsoft.com/office/drawing/2014/main" id="{F9402D06-703E-4EA9-9047-12D1730DCA53}"/>
              </a:ext>
            </a:extLst>
          </p:cNvPr>
          <p:cNvGrpSpPr/>
          <p:nvPr/>
        </p:nvGrpSpPr>
        <p:grpSpPr>
          <a:xfrm>
            <a:off x="340185" y="589492"/>
            <a:ext cx="279491" cy="279476"/>
            <a:chOff x="266768" y="1721375"/>
            <a:chExt cx="397907" cy="397887"/>
          </a:xfrm>
        </p:grpSpPr>
        <p:sp>
          <p:nvSpPr>
            <p:cNvPr id="20" name="Google Shape;608;p51">
              <a:extLst>
                <a:ext uri="{FF2B5EF4-FFF2-40B4-BE49-F238E27FC236}">
                  <a16:creationId xmlns:a16="http://schemas.microsoft.com/office/drawing/2014/main" id="{3EC0FE1E-4D4D-4DCF-A09D-163331B0FBDD}"/>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51">
              <a:extLst>
                <a:ext uri="{FF2B5EF4-FFF2-40B4-BE49-F238E27FC236}">
                  <a16:creationId xmlns:a16="http://schemas.microsoft.com/office/drawing/2014/main" id="{B411DF93-C733-44D0-B597-89FBC282D24F}"/>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610;p51">
            <a:extLst>
              <a:ext uri="{FF2B5EF4-FFF2-40B4-BE49-F238E27FC236}">
                <a16:creationId xmlns:a16="http://schemas.microsoft.com/office/drawing/2014/main" id="{17401231-B951-4B84-B5F7-4E7E44740180}"/>
              </a:ext>
            </a:extLst>
          </p:cNvPr>
          <p:cNvGrpSpPr/>
          <p:nvPr/>
        </p:nvGrpSpPr>
        <p:grpSpPr>
          <a:xfrm>
            <a:off x="669342" y="589522"/>
            <a:ext cx="279461" cy="279477"/>
            <a:chOff x="864491" y="1723250"/>
            <a:chExt cx="397866" cy="397887"/>
          </a:xfrm>
        </p:grpSpPr>
        <p:sp>
          <p:nvSpPr>
            <p:cNvPr id="24" name="Google Shape;611;p51">
              <a:extLst>
                <a:ext uri="{FF2B5EF4-FFF2-40B4-BE49-F238E27FC236}">
                  <a16:creationId xmlns:a16="http://schemas.microsoft.com/office/drawing/2014/main" id="{9B219FA4-A818-4C6E-B8D6-45F04FAF2A2C}"/>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2;p51">
              <a:extLst>
                <a:ext uri="{FF2B5EF4-FFF2-40B4-BE49-F238E27FC236}">
                  <a16:creationId xmlns:a16="http://schemas.microsoft.com/office/drawing/2014/main" id="{58DADC3D-B319-4F25-8039-5F8B54E063EA}"/>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3;p51">
              <a:extLst>
                <a:ext uri="{FF2B5EF4-FFF2-40B4-BE49-F238E27FC236}">
                  <a16:creationId xmlns:a16="http://schemas.microsoft.com/office/drawing/2014/main" id="{6F2E6147-A0DD-4742-9F0D-3A657C8E6F3F}"/>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 name="Google Shape;601;p51">
            <a:extLst>
              <a:ext uri="{FF2B5EF4-FFF2-40B4-BE49-F238E27FC236}">
                <a16:creationId xmlns:a16="http://schemas.microsoft.com/office/drawing/2014/main" id="{7847164A-5AFD-4176-A3E5-96B8CD33657E}"/>
              </a:ext>
            </a:extLst>
          </p:cNvPr>
          <p:cNvCxnSpPr/>
          <p:nvPr/>
        </p:nvCxnSpPr>
        <p:spPr>
          <a:xfrm rot="10800000">
            <a:off x="10252" y="958093"/>
            <a:ext cx="1236300" cy="0"/>
          </a:xfrm>
          <a:prstGeom prst="straightConnector1">
            <a:avLst/>
          </a:prstGeom>
          <a:noFill/>
          <a:ln w="9525" cap="flat" cmpd="sng">
            <a:solidFill>
              <a:schemeClr val="dk2"/>
            </a:solidFill>
            <a:prstDash val="solid"/>
            <a:round/>
            <a:headEnd type="none" w="med" len="med"/>
            <a:tailEnd type="none" w="med" len="med"/>
          </a:ln>
        </p:spPr>
      </p:cxnSp>
      <p:sp>
        <p:nvSpPr>
          <p:cNvPr id="43" name="TextBox 42">
            <a:extLst>
              <a:ext uri="{FF2B5EF4-FFF2-40B4-BE49-F238E27FC236}">
                <a16:creationId xmlns:a16="http://schemas.microsoft.com/office/drawing/2014/main" id="{998C40FF-097B-4746-B484-91D714C6A81D}"/>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49</a:t>
            </a:r>
          </a:p>
        </p:txBody>
      </p:sp>
    </p:spTree>
    <p:extLst>
      <p:ext uri="{BB962C8B-B14F-4D97-AF65-F5344CB8AC3E}">
        <p14:creationId xmlns:p14="http://schemas.microsoft.com/office/powerpoint/2010/main" val="554716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774956" y="1200906"/>
            <a:ext cx="7103769" cy="3318493"/>
          </a:xfrm>
          <a:prstGeom prst="rect">
            <a:avLst/>
          </a:prstGeom>
        </p:spPr>
        <p:txBody>
          <a:bodyPr spcFirstLastPara="1" wrap="square" lIns="91425" tIns="91425" rIns="91425" bIns="91425" anchor="t" anchorCtr="0">
            <a:noAutofit/>
          </a:bodyPr>
          <a:lstStyle/>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A graph is a pictorial representation of a set of objects where some pairs of objects are connected by links. It is composed of two elements - nodes (vertices) and relationships (edges).</a:t>
            </a:r>
          </a:p>
          <a:p>
            <a:pPr marL="0" lvl="0" indent="0">
              <a:buClr>
                <a:schemeClr val="tx1"/>
              </a:buClr>
              <a:buNone/>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dk1"/>
                </a:solidFill>
                <a:latin typeface="+mn-lt"/>
                <a:cs typeface="Calibri" panose="020F0502020204030204" pitchFamily="34" charset="0"/>
              </a:rPr>
              <a:t>Graph database is a database used to model the data in the form of graph. In here, the nodes of a graph depict the entities while the relationships depict the association of these nodes.</a:t>
            </a:r>
          </a:p>
          <a:p>
            <a:pPr marL="0" lvl="0" indent="0">
              <a:buClr>
                <a:schemeClr val="tx1"/>
              </a:buClr>
              <a:buNone/>
            </a:pPr>
            <a:endParaRPr lang="en-US" sz="1400" dirty="0">
              <a:solidFill>
                <a:schemeClr val="dk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dk1"/>
                </a:solidFill>
                <a:latin typeface="+mn-lt"/>
                <a:cs typeface="Calibri" panose="020F0502020204030204" pitchFamily="34" charset="0"/>
              </a:rPr>
              <a:t>Other Graph Databases are Oracle NoSQL Database, </a:t>
            </a:r>
            <a:r>
              <a:rPr lang="en-US" sz="1400" dirty="0" err="1">
                <a:solidFill>
                  <a:schemeClr val="dk1"/>
                </a:solidFill>
                <a:latin typeface="+mn-lt"/>
                <a:cs typeface="Calibri" panose="020F0502020204030204" pitchFamily="34" charset="0"/>
              </a:rPr>
              <a:t>OrientDB</a:t>
            </a:r>
            <a:r>
              <a:rPr lang="en-US" sz="1400" dirty="0">
                <a:solidFill>
                  <a:schemeClr val="dk1"/>
                </a:solidFill>
                <a:latin typeface="+mn-lt"/>
                <a:cs typeface="Calibri" panose="020F0502020204030204" pitchFamily="34" charset="0"/>
              </a:rPr>
              <a:t>, </a:t>
            </a:r>
            <a:r>
              <a:rPr lang="en-US" sz="1400" dirty="0" err="1">
                <a:solidFill>
                  <a:schemeClr val="dk1"/>
                </a:solidFill>
                <a:latin typeface="+mn-lt"/>
                <a:cs typeface="Calibri" panose="020F0502020204030204" pitchFamily="34" charset="0"/>
              </a:rPr>
              <a:t>HypherGraphDB</a:t>
            </a:r>
            <a:r>
              <a:rPr lang="en-US" sz="1400" dirty="0">
                <a:solidFill>
                  <a:schemeClr val="dk1"/>
                </a:solidFill>
                <a:latin typeface="+mn-lt"/>
                <a:cs typeface="Calibri" panose="020F0502020204030204" pitchFamily="34" charset="0"/>
              </a:rPr>
              <a:t>, </a:t>
            </a:r>
            <a:r>
              <a:rPr lang="en-US" sz="1400" dirty="0" err="1">
                <a:solidFill>
                  <a:schemeClr val="dk1"/>
                </a:solidFill>
                <a:latin typeface="+mn-lt"/>
                <a:cs typeface="Calibri" panose="020F0502020204030204" pitchFamily="34" charset="0"/>
              </a:rPr>
              <a:t>GraphBase</a:t>
            </a:r>
            <a:r>
              <a:rPr lang="en-US" sz="1400" dirty="0">
                <a:solidFill>
                  <a:schemeClr val="dk1"/>
                </a:solidFill>
                <a:latin typeface="+mn-lt"/>
                <a:cs typeface="Calibri" panose="020F0502020204030204" pitchFamily="34" charset="0"/>
              </a:rPr>
              <a:t>, </a:t>
            </a:r>
            <a:r>
              <a:rPr lang="en-US" sz="1400" dirty="0" err="1">
                <a:solidFill>
                  <a:schemeClr val="dk1"/>
                </a:solidFill>
                <a:latin typeface="+mn-lt"/>
                <a:cs typeface="Calibri" panose="020F0502020204030204" pitchFamily="34" charset="0"/>
              </a:rPr>
              <a:t>InfiniteGraph</a:t>
            </a:r>
            <a:r>
              <a:rPr lang="en-US" sz="1400" dirty="0">
                <a:solidFill>
                  <a:schemeClr val="dk1"/>
                </a:solidFill>
                <a:latin typeface="+mn-lt"/>
                <a:cs typeface="Calibri" panose="020F0502020204030204" pitchFamily="34" charset="0"/>
              </a:rPr>
              <a:t>, and </a:t>
            </a:r>
            <a:r>
              <a:rPr lang="en-US" sz="1400" dirty="0" err="1">
                <a:solidFill>
                  <a:schemeClr val="dk1"/>
                </a:solidFill>
                <a:latin typeface="+mn-lt"/>
                <a:cs typeface="Calibri" panose="020F0502020204030204" pitchFamily="34" charset="0"/>
              </a:rPr>
              <a:t>AllegroGraph</a:t>
            </a:r>
            <a:r>
              <a:rPr lang="en-US" sz="1400" dirty="0">
                <a:solidFill>
                  <a:schemeClr val="dk1"/>
                </a:solidFill>
                <a:latin typeface="+mn-lt"/>
                <a:cs typeface="Calibri" panose="020F0502020204030204" pitchFamily="34" charset="0"/>
              </a:rPr>
              <a:t>.</a:t>
            </a:r>
          </a:p>
          <a:p>
            <a:pPr marL="285750" lvl="0" indent="-285750">
              <a:buClr>
                <a:schemeClr val="tx1"/>
              </a:buClr>
              <a:buFont typeface="Courier New" panose="02070309020205020404" pitchFamily="49" charset="0"/>
              <a:buChar char="o"/>
            </a:pPr>
            <a:endParaRPr sz="1400" dirty="0">
              <a:solidFill>
                <a:schemeClr val="dk1"/>
              </a:solidFill>
              <a:latin typeface="+mn-lt"/>
              <a:cs typeface="Calibri" panose="020F0502020204030204" pitchFamily="34" charset="0"/>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dirty="0"/>
              <a:t>What is a Graph Database?</a:t>
            </a:r>
          </a:p>
        </p:txBody>
      </p:sp>
      <p:sp>
        <p:nvSpPr>
          <p:cNvPr id="5" name="TextBox 4">
            <a:extLst>
              <a:ext uri="{FF2B5EF4-FFF2-40B4-BE49-F238E27FC236}">
                <a16:creationId xmlns:a16="http://schemas.microsoft.com/office/drawing/2014/main" id="{4E31AF15-3F58-45C3-9A76-53CC036645AB}"/>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774956" y="1200906"/>
            <a:ext cx="7103769" cy="3318493"/>
          </a:xfrm>
          <a:prstGeom prst="rect">
            <a:avLst/>
          </a:prstGeom>
        </p:spPr>
        <p:txBody>
          <a:bodyPr spcFirstLastPara="1" wrap="square" lIns="91425" tIns="91425" rIns="91425" bIns="91425" anchor="t" anchorCtr="0">
            <a:noAutofit/>
          </a:bodyPr>
          <a:lstStyle/>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Nowadays, most of the data exists in the form of the relationship between different objects and more often, the relationship between the data is more valuable than the data itself.</a:t>
            </a:r>
          </a:p>
          <a:p>
            <a:pPr marL="0" lvl="0" indent="0">
              <a:buClr>
                <a:schemeClr val="tx1"/>
              </a:buClr>
              <a:buNone/>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dk1"/>
                </a:solidFill>
                <a:latin typeface="+mn-lt"/>
                <a:cs typeface="Calibri" panose="020F0502020204030204" pitchFamily="34" charset="0"/>
              </a:rPr>
              <a:t>Relational databases store highly structured data which have several records storing the same type of data so they can be used to store structured data and, they do not store the relationships between the data.</a:t>
            </a:r>
          </a:p>
          <a:p>
            <a:pPr marL="0" lvl="0" indent="0">
              <a:buClr>
                <a:schemeClr val="tx1"/>
              </a:buClr>
              <a:buNone/>
            </a:pPr>
            <a:endParaRPr lang="en-US" sz="1400" dirty="0">
              <a:solidFill>
                <a:schemeClr val="dk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dk1"/>
                </a:solidFill>
                <a:latin typeface="+mn-lt"/>
                <a:cs typeface="Calibri" panose="020F0502020204030204" pitchFamily="34" charset="0"/>
              </a:rPr>
              <a:t>Unlike other databases, graph databases store relationships and connections as first-class entities.</a:t>
            </a: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dirty="0"/>
              <a:t>Why Graph Databases?</a:t>
            </a:r>
          </a:p>
        </p:txBody>
      </p:sp>
      <p:sp>
        <p:nvSpPr>
          <p:cNvPr id="5" name="TextBox 4">
            <a:extLst>
              <a:ext uri="{FF2B5EF4-FFF2-40B4-BE49-F238E27FC236}">
                <a16:creationId xmlns:a16="http://schemas.microsoft.com/office/drawing/2014/main" id="{4E31AF15-3F58-45C3-9A76-53CC036645AB}"/>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6</a:t>
            </a:r>
          </a:p>
        </p:txBody>
      </p:sp>
    </p:spTree>
    <p:extLst>
      <p:ext uri="{BB962C8B-B14F-4D97-AF65-F5344CB8AC3E}">
        <p14:creationId xmlns:p14="http://schemas.microsoft.com/office/powerpoint/2010/main" val="1732515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dirty="0"/>
              <a:t>RDBMS Vs Graph Database</a:t>
            </a:r>
            <a:br>
              <a:rPr lang="en-US" dirty="0"/>
            </a:br>
            <a:endParaRPr dirty="0"/>
          </a:p>
        </p:txBody>
      </p:sp>
      <p:sp>
        <p:nvSpPr>
          <p:cNvPr id="9" name="TextBox 8">
            <a:extLst>
              <a:ext uri="{FF2B5EF4-FFF2-40B4-BE49-F238E27FC236}">
                <a16:creationId xmlns:a16="http://schemas.microsoft.com/office/drawing/2014/main" id="{C716C9BC-56E4-4EE0-BED6-8311CC55447D}"/>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7</a:t>
            </a:r>
          </a:p>
        </p:txBody>
      </p:sp>
      <p:graphicFrame>
        <p:nvGraphicFramePr>
          <p:cNvPr id="2" name="Table 2">
            <a:extLst>
              <a:ext uri="{FF2B5EF4-FFF2-40B4-BE49-F238E27FC236}">
                <a16:creationId xmlns:a16="http://schemas.microsoft.com/office/drawing/2014/main" id="{CE877CF6-179C-4BC3-8662-F45C1C317348}"/>
              </a:ext>
            </a:extLst>
          </p:cNvPr>
          <p:cNvGraphicFramePr>
            <a:graphicFrameLocks noGrp="1"/>
          </p:cNvGraphicFramePr>
          <p:nvPr>
            <p:extLst>
              <p:ext uri="{D42A27DB-BD31-4B8C-83A1-F6EECF244321}">
                <p14:modId xmlns:p14="http://schemas.microsoft.com/office/powerpoint/2010/main" val="2435224717"/>
              </p:ext>
            </p:extLst>
          </p:nvPr>
        </p:nvGraphicFramePr>
        <p:xfrm>
          <a:off x="1630326" y="1619411"/>
          <a:ext cx="6096000" cy="2225040"/>
        </p:xfrm>
        <a:graphic>
          <a:graphicData uri="http://schemas.openxmlformats.org/drawingml/2006/table">
            <a:tbl>
              <a:tblPr firstRow="1" bandRow="1">
                <a:tableStyleId>{284E427A-3D55-4303-BF80-6455036E1DE7}</a:tableStyleId>
              </a:tblPr>
              <a:tblGrid>
                <a:gridCol w="2032000">
                  <a:extLst>
                    <a:ext uri="{9D8B030D-6E8A-4147-A177-3AD203B41FA5}">
                      <a16:colId xmlns:a16="http://schemas.microsoft.com/office/drawing/2014/main" val="274132930"/>
                    </a:ext>
                  </a:extLst>
                </a:gridCol>
                <a:gridCol w="2032000">
                  <a:extLst>
                    <a:ext uri="{9D8B030D-6E8A-4147-A177-3AD203B41FA5}">
                      <a16:colId xmlns:a16="http://schemas.microsoft.com/office/drawing/2014/main" val="3003065101"/>
                    </a:ext>
                  </a:extLst>
                </a:gridCol>
                <a:gridCol w="2032000">
                  <a:extLst>
                    <a:ext uri="{9D8B030D-6E8A-4147-A177-3AD203B41FA5}">
                      <a16:colId xmlns:a16="http://schemas.microsoft.com/office/drawing/2014/main" val="148586778"/>
                    </a:ext>
                  </a:extLst>
                </a:gridCol>
              </a:tblGrid>
              <a:tr h="370840">
                <a:tc>
                  <a:txBody>
                    <a:bodyPr/>
                    <a:lstStyle/>
                    <a:p>
                      <a:pPr algn="ctr"/>
                      <a:r>
                        <a:rPr lang="en-US" dirty="0">
                          <a:solidFill>
                            <a:schemeClr val="tx1"/>
                          </a:solidFill>
                          <a:latin typeface="+mn-lt"/>
                          <a:cs typeface="Calibri" panose="020F0502020204030204" pitchFamily="34" charset="0"/>
                        </a:rPr>
                        <a:t>No</a:t>
                      </a:r>
                    </a:p>
                  </a:txBody>
                  <a:tcPr>
                    <a:lnL w="9525" cap="flat" cmpd="sng" algn="ctr">
                      <a:noFill/>
                      <a:prstDash val="solid"/>
                    </a:lnL>
                  </a:tcPr>
                </a:tc>
                <a:tc>
                  <a:txBody>
                    <a:bodyPr/>
                    <a:lstStyle/>
                    <a:p>
                      <a:pPr algn="ctr"/>
                      <a:r>
                        <a:rPr lang="en-US" dirty="0">
                          <a:solidFill>
                            <a:schemeClr val="tx1"/>
                          </a:solidFill>
                          <a:latin typeface="+mn-lt"/>
                          <a:cs typeface="Calibri" panose="020F0502020204030204" pitchFamily="34" charset="0"/>
                        </a:rPr>
                        <a:t>RDMS</a:t>
                      </a:r>
                      <a:endParaRPr lang="en-US" dirty="0">
                        <a:latin typeface="+mn-lt"/>
                      </a:endParaRPr>
                    </a:p>
                  </a:txBody>
                  <a:tcPr/>
                </a:tc>
                <a:tc>
                  <a:txBody>
                    <a:bodyPr/>
                    <a:lstStyle/>
                    <a:p>
                      <a:pPr algn="ctr"/>
                      <a:r>
                        <a:rPr lang="en-US" dirty="0">
                          <a:solidFill>
                            <a:schemeClr val="tx1"/>
                          </a:solidFill>
                          <a:latin typeface="+mn-lt"/>
                          <a:cs typeface="Calibri" panose="020F0502020204030204" pitchFamily="34" charset="0"/>
                        </a:rPr>
                        <a:t>Graph Databases</a:t>
                      </a:r>
                      <a:endParaRPr lang="en-US" dirty="0">
                        <a:latin typeface="+mn-lt"/>
                      </a:endParaRPr>
                    </a:p>
                  </a:txBody>
                  <a:tcPr/>
                </a:tc>
                <a:extLst>
                  <a:ext uri="{0D108BD9-81ED-4DB2-BD59-A6C34878D82A}">
                    <a16:rowId xmlns:a16="http://schemas.microsoft.com/office/drawing/2014/main" val="3587553720"/>
                  </a:ext>
                </a:extLst>
              </a:tr>
              <a:tr h="370840">
                <a:tc>
                  <a:txBody>
                    <a:bodyPr/>
                    <a:lstStyle/>
                    <a:p>
                      <a:pPr algn="ctr"/>
                      <a:r>
                        <a:rPr lang="en-US" dirty="0">
                          <a:solidFill>
                            <a:schemeClr val="accent2">
                              <a:lumMod val="75000"/>
                            </a:schemeClr>
                          </a:solidFill>
                          <a:latin typeface="+mn-lt"/>
                          <a:cs typeface="Calibri" panose="020F0502020204030204" pitchFamily="34" charset="0"/>
                        </a:rPr>
                        <a:t>1</a:t>
                      </a:r>
                    </a:p>
                  </a:txBody>
                  <a:tcPr/>
                </a:tc>
                <a:tc>
                  <a:txBody>
                    <a:bodyPr/>
                    <a:lstStyle/>
                    <a:p>
                      <a:pPr algn="ctr"/>
                      <a:r>
                        <a:rPr lang="en-US" dirty="0">
                          <a:solidFill>
                            <a:schemeClr val="accent2">
                              <a:lumMod val="75000"/>
                            </a:schemeClr>
                          </a:solidFill>
                          <a:latin typeface="+mn-lt"/>
                          <a:cs typeface="Calibri" panose="020F0502020204030204" pitchFamily="34" charset="0"/>
                        </a:rPr>
                        <a:t>Tables</a:t>
                      </a:r>
                    </a:p>
                  </a:txBody>
                  <a:tcPr/>
                </a:tc>
                <a:tc>
                  <a:txBody>
                    <a:bodyPr/>
                    <a:lstStyle/>
                    <a:p>
                      <a:pPr algn="ctr"/>
                      <a:r>
                        <a:rPr lang="en-US" dirty="0">
                          <a:solidFill>
                            <a:schemeClr val="accent2">
                              <a:lumMod val="75000"/>
                            </a:schemeClr>
                          </a:solidFill>
                          <a:latin typeface="+mn-lt"/>
                          <a:cs typeface="Calibri" panose="020F0502020204030204" pitchFamily="34" charset="0"/>
                        </a:rPr>
                        <a:t>Graphs</a:t>
                      </a:r>
                      <a:endParaRPr lang="en-US" dirty="0">
                        <a:latin typeface="+mn-lt"/>
                      </a:endParaRPr>
                    </a:p>
                  </a:txBody>
                  <a:tcPr/>
                </a:tc>
                <a:extLst>
                  <a:ext uri="{0D108BD9-81ED-4DB2-BD59-A6C34878D82A}">
                    <a16:rowId xmlns:a16="http://schemas.microsoft.com/office/drawing/2014/main" val="4112608306"/>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2">
                              <a:lumMod val="75000"/>
                            </a:schemeClr>
                          </a:solidFill>
                          <a:latin typeface="+mn-lt"/>
                          <a:cs typeface="Calibri" panose="020F0502020204030204" pitchFamily="34" charset="0"/>
                        </a:rPr>
                        <a:t>2</a:t>
                      </a:r>
                    </a:p>
                  </a:txBody>
                  <a:tcPr/>
                </a:tc>
                <a:tc>
                  <a:txBody>
                    <a:bodyPr/>
                    <a:lstStyle/>
                    <a:p>
                      <a:pPr algn="ctr"/>
                      <a:r>
                        <a:rPr lang="en-US" dirty="0">
                          <a:solidFill>
                            <a:schemeClr val="accent2">
                              <a:lumMod val="75000"/>
                            </a:schemeClr>
                          </a:solidFill>
                          <a:latin typeface="+mn-lt"/>
                          <a:cs typeface="Calibri" panose="020F0502020204030204" pitchFamily="34" charset="0"/>
                        </a:rPr>
                        <a:t>Rows</a:t>
                      </a:r>
                      <a:endParaRPr lang="en-US" dirty="0">
                        <a:latin typeface="+mn-lt"/>
                      </a:endParaRPr>
                    </a:p>
                  </a:txBody>
                  <a:tcPr/>
                </a:tc>
                <a:tc>
                  <a:txBody>
                    <a:bodyPr/>
                    <a:lstStyle/>
                    <a:p>
                      <a:pPr algn="ctr"/>
                      <a:r>
                        <a:rPr lang="en-US" dirty="0">
                          <a:solidFill>
                            <a:schemeClr val="accent2">
                              <a:lumMod val="75000"/>
                            </a:schemeClr>
                          </a:solidFill>
                          <a:latin typeface="+mn-lt"/>
                          <a:cs typeface="Calibri" panose="020F0502020204030204" pitchFamily="34" charset="0"/>
                        </a:rPr>
                        <a:t>Nodes</a:t>
                      </a:r>
                      <a:endParaRPr lang="en-US" dirty="0">
                        <a:latin typeface="+mn-lt"/>
                      </a:endParaRPr>
                    </a:p>
                  </a:txBody>
                  <a:tcPr/>
                </a:tc>
                <a:extLst>
                  <a:ext uri="{0D108BD9-81ED-4DB2-BD59-A6C34878D82A}">
                    <a16:rowId xmlns:a16="http://schemas.microsoft.com/office/drawing/2014/main" val="11389143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2">
                              <a:lumMod val="75000"/>
                            </a:schemeClr>
                          </a:solidFill>
                          <a:latin typeface="+mn-lt"/>
                          <a:cs typeface="Calibri" panose="020F0502020204030204" pitchFamily="34" charset="0"/>
                        </a:rPr>
                        <a:t>3</a:t>
                      </a:r>
                    </a:p>
                  </a:txBody>
                  <a:tcPr/>
                </a:tc>
                <a:tc>
                  <a:txBody>
                    <a:bodyPr/>
                    <a:lstStyle/>
                    <a:p>
                      <a:pPr algn="ctr"/>
                      <a:r>
                        <a:rPr lang="en-US" dirty="0">
                          <a:solidFill>
                            <a:schemeClr val="accent2">
                              <a:lumMod val="75000"/>
                            </a:schemeClr>
                          </a:solidFill>
                          <a:latin typeface="+mn-lt"/>
                          <a:cs typeface="Calibri" panose="020F0502020204030204" pitchFamily="34" charset="0"/>
                        </a:rPr>
                        <a:t>Columns &amp; Data</a:t>
                      </a:r>
                      <a:endParaRPr lang="en-US" dirty="0">
                        <a:latin typeface="+mn-lt"/>
                      </a:endParaRPr>
                    </a:p>
                  </a:txBody>
                  <a:tcPr/>
                </a:tc>
                <a:tc>
                  <a:txBody>
                    <a:bodyPr/>
                    <a:lstStyle/>
                    <a:p>
                      <a:pPr algn="ctr"/>
                      <a:r>
                        <a:rPr lang="en-US" dirty="0">
                          <a:solidFill>
                            <a:schemeClr val="accent2">
                              <a:lumMod val="75000"/>
                            </a:schemeClr>
                          </a:solidFill>
                          <a:latin typeface="+mn-lt"/>
                          <a:cs typeface="Calibri" panose="020F0502020204030204" pitchFamily="34" charset="0"/>
                        </a:rPr>
                        <a:t>Properties &amp; its values</a:t>
                      </a:r>
                      <a:endParaRPr lang="en-US" dirty="0">
                        <a:latin typeface="+mn-lt"/>
                      </a:endParaRPr>
                    </a:p>
                  </a:txBody>
                  <a:tcPr/>
                </a:tc>
                <a:extLst>
                  <a:ext uri="{0D108BD9-81ED-4DB2-BD59-A6C34878D82A}">
                    <a16:rowId xmlns:a16="http://schemas.microsoft.com/office/drawing/2014/main" val="2803339694"/>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2">
                              <a:lumMod val="75000"/>
                            </a:schemeClr>
                          </a:solidFill>
                          <a:latin typeface="+mn-lt"/>
                          <a:cs typeface="Calibri" panose="020F0502020204030204" pitchFamily="34" charset="0"/>
                        </a:rPr>
                        <a:t>4</a:t>
                      </a:r>
                    </a:p>
                  </a:txBody>
                  <a:tcPr/>
                </a:tc>
                <a:tc>
                  <a:txBody>
                    <a:bodyPr/>
                    <a:lstStyle/>
                    <a:p>
                      <a:pPr algn="ctr"/>
                      <a:r>
                        <a:rPr lang="en-US" dirty="0">
                          <a:solidFill>
                            <a:schemeClr val="accent2">
                              <a:lumMod val="75000"/>
                            </a:schemeClr>
                          </a:solidFill>
                          <a:latin typeface="+mn-lt"/>
                          <a:cs typeface="Calibri" panose="020F0502020204030204" pitchFamily="34" charset="0"/>
                        </a:rPr>
                        <a:t>Constraints</a:t>
                      </a:r>
                    </a:p>
                  </a:txBody>
                  <a:tcPr/>
                </a:tc>
                <a:tc>
                  <a:txBody>
                    <a:bodyPr/>
                    <a:lstStyle/>
                    <a:p>
                      <a:pPr algn="ctr"/>
                      <a:r>
                        <a:rPr lang="en-US" dirty="0">
                          <a:solidFill>
                            <a:schemeClr val="accent2">
                              <a:lumMod val="75000"/>
                            </a:schemeClr>
                          </a:solidFill>
                          <a:latin typeface="+mn-lt"/>
                          <a:cs typeface="Calibri" panose="020F0502020204030204" pitchFamily="34" charset="0"/>
                        </a:rPr>
                        <a:t>Relationships</a:t>
                      </a:r>
                      <a:endParaRPr lang="en-US" dirty="0">
                        <a:latin typeface="+mn-lt"/>
                      </a:endParaRPr>
                    </a:p>
                  </a:txBody>
                  <a:tcPr/>
                </a:tc>
                <a:extLst>
                  <a:ext uri="{0D108BD9-81ED-4DB2-BD59-A6C34878D82A}">
                    <a16:rowId xmlns:a16="http://schemas.microsoft.com/office/drawing/2014/main" val="66509738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2">
                              <a:lumMod val="75000"/>
                            </a:schemeClr>
                          </a:solidFill>
                          <a:latin typeface="+mn-lt"/>
                          <a:cs typeface="Calibri" panose="020F0502020204030204" pitchFamily="34" charset="0"/>
                        </a:rPr>
                        <a:t>5</a:t>
                      </a:r>
                    </a:p>
                  </a:txBody>
                  <a:tcPr/>
                </a:tc>
                <a:tc>
                  <a:txBody>
                    <a:bodyPr/>
                    <a:lstStyle/>
                    <a:p>
                      <a:pPr algn="ctr"/>
                      <a:r>
                        <a:rPr lang="en-US" dirty="0">
                          <a:solidFill>
                            <a:schemeClr val="accent2">
                              <a:lumMod val="75000"/>
                            </a:schemeClr>
                          </a:solidFill>
                          <a:latin typeface="+mn-lt"/>
                          <a:cs typeface="Calibri" panose="020F0502020204030204" pitchFamily="34" charset="0"/>
                        </a:rPr>
                        <a:t>Joins</a:t>
                      </a:r>
                      <a:endParaRPr lang="en-US" dirty="0">
                        <a:latin typeface="+mn-lt"/>
                      </a:endParaRPr>
                    </a:p>
                  </a:txBody>
                  <a:tcPr/>
                </a:tc>
                <a:tc>
                  <a:txBody>
                    <a:bodyPr/>
                    <a:lstStyle/>
                    <a:p>
                      <a:pPr algn="ctr"/>
                      <a:r>
                        <a:rPr lang="en-US" dirty="0">
                          <a:solidFill>
                            <a:schemeClr val="accent2">
                              <a:lumMod val="75000"/>
                            </a:schemeClr>
                          </a:solidFill>
                          <a:latin typeface="+mn-lt"/>
                          <a:cs typeface="Calibri" panose="020F0502020204030204" pitchFamily="34" charset="0"/>
                        </a:rPr>
                        <a:t>Traversal</a:t>
                      </a:r>
                      <a:endParaRPr lang="en-US" dirty="0">
                        <a:latin typeface="+mn-lt"/>
                      </a:endParaRPr>
                    </a:p>
                  </a:txBody>
                  <a:tcPr/>
                </a:tc>
                <a:extLst>
                  <a:ext uri="{0D108BD9-81ED-4DB2-BD59-A6C34878D82A}">
                    <a16:rowId xmlns:a16="http://schemas.microsoft.com/office/drawing/2014/main" val="338338746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US" dirty="0"/>
              <a:t>Advantages of Neo4j</a:t>
            </a:r>
            <a:br>
              <a:rPr lang="en-US" dirty="0"/>
            </a:br>
            <a:endParaRPr dirty="0"/>
          </a:p>
        </p:txBody>
      </p:sp>
      <p:sp>
        <p:nvSpPr>
          <p:cNvPr id="322" name="Google Shape;322;p40"/>
          <p:cNvSpPr txBox="1">
            <a:spLocks noGrp="1"/>
          </p:cNvSpPr>
          <p:nvPr>
            <p:ph type="ctrTitle" idx="2"/>
          </p:nvPr>
        </p:nvSpPr>
        <p:spPr>
          <a:xfrm>
            <a:off x="-140747" y="1743034"/>
            <a:ext cx="2159861" cy="427500"/>
          </a:xfrm>
          <a:prstGeom prst="rect">
            <a:avLst/>
          </a:prstGeom>
        </p:spPr>
        <p:txBody>
          <a:bodyPr spcFirstLastPara="1" wrap="square" lIns="91425" tIns="91425" rIns="91425" bIns="91425" anchor="b" anchorCtr="0">
            <a:noAutofit/>
          </a:bodyPr>
          <a:lstStyle/>
          <a:p>
            <a:pPr lvl="0"/>
            <a:r>
              <a:rPr lang="en-US" dirty="0"/>
              <a:t>Flexible data model</a:t>
            </a:r>
            <a:r>
              <a:rPr lang="en-US" b="0" dirty="0"/>
              <a:t> </a:t>
            </a:r>
            <a:endParaRPr dirty="0"/>
          </a:p>
        </p:txBody>
      </p:sp>
      <p:sp>
        <p:nvSpPr>
          <p:cNvPr id="323" name="Google Shape;323;p40"/>
          <p:cNvSpPr txBox="1">
            <a:spLocks noGrp="1"/>
          </p:cNvSpPr>
          <p:nvPr>
            <p:ph type="subTitle" idx="1"/>
          </p:nvPr>
        </p:nvSpPr>
        <p:spPr>
          <a:xfrm>
            <a:off x="263973" y="2124918"/>
            <a:ext cx="1477200" cy="1003200"/>
          </a:xfrm>
          <a:prstGeom prst="rect">
            <a:avLst/>
          </a:prstGeom>
        </p:spPr>
        <p:txBody>
          <a:bodyPr spcFirstLastPara="1" wrap="square" lIns="91425" tIns="91425" rIns="91425" bIns="91425" anchor="t" anchorCtr="0">
            <a:noAutofit/>
          </a:bodyPr>
          <a:lstStyle/>
          <a:p>
            <a:pPr marL="0" lvl="0" indent="0"/>
            <a:r>
              <a:rPr lang="en-US" dirty="0">
                <a:latin typeface="+mn-lt"/>
                <a:cs typeface="Calibri" panose="020F0502020204030204" pitchFamily="34" charset="0"/>
              </a:rPr>
              <a:t>Neo4j provides a flexible simple and yet powerful data model, which can be easily changed according to the applications and industries.</a:t>
            </a:r>
            <a:endParaRPr dirty="0">
              <a:latin typeface="+mn-lt"/>
              <a:cs typeface="Calibri" panose="020F0502020204030204" pitchFamily="34" charset="0"/>
            </a:endParaRPr>
          </a:p>
        </p:txBody>
      </p:sp>
      <p:sp>
        <p:nvSpPr>
          <p:cNvPr id="324" name="Google Shape;324;p40"/>
          <p:cNvSpPr txBox="1">
            <a:spLocks noGrp="1"/>
          </p:cNvSpPr>
          <p:nvPr>
            <p:ph type="ctrTitle" idx="3"/>
          </p:nvPr>
        </p:nvSpPr>
        <p:spPr>
          <a:xfrm>
            <a:off x="2066866" y="1753610"/>
            <a:ext cx="1780500" cy="427500"/>
          </a:xfrm>
          <a:prstGeom prst="rect">
            <a:avLst/>
          </a:prstGeom>
        </p:spPr>
        <p:txBody>
          <a:bodyPr spcFirstLastPara="1" wrap="square" lIns="91425" tIns="91425" rIns="91425" bIns="91425" anchor="b" anchorCtr="0">
            <a:noAutofit/>
          </a:bodyPr>
          <a:lstStyle/>
          <a:p>
            <a:pPr lvl="0"/>
            <a:r>
              <a:rPr lang="en-US" dirty="0"/>
              <a:t>Real-time insights</a:t>
            </a:r>
            <a:endParaRPr dirty="0"/>
          </a:p>
        </p:txBody>
      </p:sp>
      <p:sp>
        <p:nvSpPr>
          <p:cNvPr id="325" name="Google Shape;325;p40"/>
          <p:cNvSpPr txBox="1">
            <a:spLocks noGrp="1"/>
          </p:cNvSpPr>
          <p:nvPr>
            <p:ph type="subTitle" idx="4"/>
          </p:nvPr>
        </p:nvSpPr>
        <p:spPr>
          <a:xfrm>
            <a:off x="2189105" y="2123561"/>
            <a:ext cx="1477200" cy="1003200"/>
          </a:xfrm>
          <a:prstGeom prst="rect">
            <a:avLst/>
          </a:prstGeom>
        </p:spPr>
        <p:txBody>
          <a:bodyPr spcFirstLastPara="1" wrap="square" lIns="91425" tIns="91425" rIns="91425" bIns="91425" anchor="t" anchorCtr="0">
            <a:noAutofit/>
          </a:bodyPr>
          <a:lstStyle/>
          <a:p>
            <a:pPr marL="0" lvl="0" indent="0"/>
            <a:r>
              <a:rPr lang="en-US" dirty="0">
                <a:latin typeface="+mn-lt"/>
                <a:cs typeface="Calibri" panose="020F0502020204030204" pitchFamily="34" charset="0"/>
              </a:rPr>
              <a:t> Neo4j provides results based on real-time data.</a:t>
            </a:r>
            <a:endParaRPr dirty="0">
              <a:latin typeface="+mn-lt"/>
              <a:cs typeface="Calibri" panose="020F0502020204030204" pitchFamily="34" charset="0"/>
            </a:endParaRPr>
          </a:p>
        </p:txBody>
      </p:sp>
      <p:sp>
        <p:nvSpPr>
          <p:cNvPr id="326" name="Google Shape;326;p40"/>
          <p:cNvSpPr txBox="1">
            <a:spLocks noGrp="1"/>
          </p:cNvSpPr>
          <p:nvPr>
            <p:ph type="ctrTitle" idx="5"/>
          </p:nvPr>
        </p:nvSpPr>
        <p:spPr>
          <a:xfrm>
            <a:off x="3810578" y="1742732"/>
            <a:ext cx="1780500" cy="427500"/>
          </a:xfrm>
          <a:prstGeom prst="rect">
            <a:avLst/>
          </a:prstGeom>
        </p:spPr>
        <p:txBody>
          <a:bodyPr spcFirstLastPara="1" wrap="square" lIns="91425" tIns="91425" rIns="91425" bIns="91425" anchor="b" anchorCtr="0">
            <a:noAutofit/>
          </a:bodyPr>
          <a:lstStyle/>
          <a:p>
            <a:pPr lvl="0"/>
            <a:r>
              <a:rPr lang="en-US" dirty="0"/>
              <a:t>High availability</a:t>
            </a:r>
            <a:endParaRPr dirty="0"/>
          </a:p>
        </p:txBody>
      </p:sp>
      <p:sp>
        <p:nvSpPr>
          <p:cNvPr id="327" name="Google Shape;327;p40"/>
          <p:cNvSpPr txBox="1">
            <a:spLocks noGrp="1"/>
          </p:cNvSpPr>
          <p:nvPr>
            <p:ph type="subTitle" idx="6"/>
          </p:nvPr>
        </p:nvSpPr>
        <p:spPr>
          <a:xfrm>
            <a:off x="3928760" y="2164014"/>
            <a:ext cx="1477200" cy="1003200"/>
          </a:xfrm>
          <a:prstGeom prst="rect">
            <a:avLst/>
          </a:prstGeom>
        </p:spPr>
        <p:txBody>
          <a:bodyPr spcFirstLastPara="1" wrap="square" lIns="91425" tIns="91425" rIns="91425" bIns="91425" anchor="t" anchorCtr="0">
            <a:noAutofit/>
          </a:bodyPr>
          <a:lstStyle/>
          <a:p>
            <a:pPr marL="0" lvl="0" indent="0"/>
            <a:r>
              <a:rPr lang="en-US" dirty="0">
                <a:latin typeface="+mn-lt"/>
                <a:cs typeface="Calibri" panose="020F0502020204030204" pitchFamily="34" charset="0"/>
              </a:rPr>
              <a:t>Neo4j is highly available for large enterprise real-time applications with transactional guarantees.</a:t>
            </a:r>
            <a:endParaRPr dirty="0">
              <a:latin typeface="+mn-lt"/>
              <a:cs typeface="Calibri" panose="020F0502020204030204" pitchFamily="34" charset="0"/>
            </a:endParaRPr>
          </a:p>
        </p:txBody>
      </p:sp>
      <p:sp>
        <p:nvSpPr>
          <p:cNvPr id="330" name="Google Shape;330;p40"/>
          <p:cNvSpPr txBox="1">
            <a:spLocks noGrp="1"/>
          </p:cNvSpPr>
          <p:nvPr>
            <p:ph type="ctrTitle" idx="9"/>
          </p:nvPr>
        </p:nvSpPr>
        <p:spPr>
          <a:xfrm>
            <a:off x="4458596" y="3237632"/>
            <a:ext cx="1780500" cy="427500"/>
          </a:xfrm>
          <a:prstGeom prst="rect">
            <a:avLst/>
          </a:prstGeom>
        </p:spPr>
        <p:txBody>
          <a:bodyPr spcFirstLastPara="1" wrap="square" lIns="91425" tIns="91425" rIns="91425" bIns="91425" anchor="b" anchorCtr="0">
            <a:noAutofit/>
          </a:bodyPr>
          <a:lstStyle/>
          <a:p>
            <a:pPr lvl="0"/>
            <a:r>
              <a:rPr lang="en-US" dirty="0"/>
              <a:t>Easy retrieval</a:t>
            </a:r>
            <a:endParaRPr dirty="0"/>
          </a:p>
        </p:txBody>
      </p:sp>
      <p:sp>
        <p:nvSpPr>
          <p:cNvPr id="331" name="Google Shape;331;p40"/>
          <p:cNvSpPr txBox="1">
            <a:spLocks noGrp="1"/>
          </p:cNvSpPr>
          <p:nvPr>
            <p:ph type="subTitle" idx="13"/>
          </p:nvPr>
        </p:nvSpPr>
        <p:spPr>
          <a:xfrm>
            <a:off x="4604356" y="3697934"/>
            <a:ext cx="1477200" cy="1003200"/>
          </a:xfrm>
          <a:prstGeom prst="rect">
            <a:avLst/>
          </a:prstGeom>
        </p:spPr>
        <p:txBody>
          <a:bodyPr spcFirstLastPara="1" wrap="square" lIns="91425" tIns="91425" rIns="91425" bIns="91425" anchor="t" anchorCtr="0">
            <a:noAutofit/>
          </a:bodyPr>
          <a:lstStyle/>
          <a:p>
            <a:pPr marL="0" lvl="0" indent="0"/>
            <a:r>
              <a:rPr lang="en-US" dirty="0">
                <a:latin typeface="+mn-lt"/>
              </a:rPr>
              <a:t>Using Neo4j, you can not only represent but also easily retrieve (traverse/navigate) connected data faster when compared to other databases.</a:t>
            </a:r>
            <a:endParaRPr dirty="0">
              <a:latin typeface="+mn-lt"/>
            </a:endParaRPr>
          </a:p>
        </p:txBody>
      </p:sp>
      <p:sp>
        <p:nvSpPr>
          <p:cNvPr id="332" name="Google Shape;332;p40"/>
          <p:cNvSpPr txBox="1">
            <a:spLocks noGrp="1"/>
          </p:cNvSpPr>
          <p:nvPr>
            <p:ph type="ctrTitle" idx="14"/>
          </p:nvPr>
        </p:nvSpPr>
        <p:spPr>
          <a:xfrm>
            <a:off x="5886597" y="3362024"/>
            <a:ext cx="1780500" cy="427500"/>
          </a:xfrm>
          <a:prstGeom prst="rect">
            <a:avLst/>
          </a:prstGeom>
        </p:spPr>
        <p:txBody>
          <a:bodyPr spcFirstLastPara="1" wrap="square" lIns="91425" tIns="91425" rIns="91425" bIns="91425" anchor="b" anchorCtr="0">
            <a:noAutofit/>
          </a:bodyPr>
          <a:lstStyle/>
          <a:p>
            <a:pPr lvl="0"/>
            <a:r>
              <a:rPr lang="en-US" dirty="0"/>
              <a:t>Cypher query language</a:t>
            </a:r>
            <a:endParaRPr dirty="0"/>
          </a:p>
        </p:txBody>
      </p:sp>
      <p:sp>
        <p:nvSpPr>
          <p:cNvPr id="333" name="Google Shape;333;p40"/>
          <p:cNvSpPr txBox="1">
            <a:spLocks noGrp="1"/>
          </p:cNvSpPr>
          <p:nvPr>
            <p:ph type="subTitle" idx="15"/>
          </p:nvPr>
        </p:nvSpPr>
        <p:spPr>
          <a:xfrm>
            <a:off x="6068455" y="3638364"/>
            <a:ext cx="1456800" cy="1340087"/>
          </a:xfrm>
          <a:prstGeom prst="rect">
            <a:avLst/>
          </a:prstGeom>
        </p:spPr>
        <p:txBody>
          <a:bodyPr spcFirstLastPara="1" wrap="square" lIns="91425" tIns="91425" rIns="91425" bIns="91425" anchor="t" anchorCtr="0">
            <a:noAutofit/>
          </a:bodyPr>
          <a:lstStyle/>
          <a:p>
            <a:pPr marL="0" lvl="0" indent="0"/>
            <a:r>
              <a:rPr lang="en-US" dirty="0">
                <a:latin typeface="+mn-lt"/>
              </a:rPr>
              <a:t>Neo4j provides a declarative query language to represent the graph visually, using an ascii-art syntax. The commands of this language are in human readable format and very easy to learn.</a:t>
            </a:r>
            <a:endParaRPr dirty="0">
              <a:latin typeface="+mn-lt"/>
            </a:endParaRPr>
          </a:p>
        </p:txBody>
      </p:sp>
      <p:cxnSp>
        <p:nvCxnSpPr>
          <p:cNvPr id="334" name="Google Shape;334;p40"/>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5" name="Google Shape;335;p40"/>
          <p:cNvCxnSpPr>
            <a:cxnSpLocks/>
          </p:cNvCxnSpPr>
          <p:nvPr/>
        </p:nvCxnSpPr>
        <p:spPr>
          <a:xfrm flipH="1" flipV="1">
            <a:off x="2957117" y="3251144"/>
            <a:ext cx="6142855" cy="20404"/>
          </a:xfrm>
          <a:prstGeom prst="straightConnector1">
            <a:avLst/>
          </a:prstGeom>
          <a:noFill/>
          <a:ln w="9525" cap="flat" cmpd="sng">
            <a:solidFill>
              <a:schemeClr val="dk2"/>
            </a:solidFill>
            <a:prstDash val="solid"/>
            <a:round/>
            <a:headEnd type="none" w="med" len="med"/>
            <a:tailEnd type="none" w="med" len="med"/>
          </a:ln>
        </p:spPr>
      </p:cxnSp>
      <p:grpSp>
        <p:nvGrpSpPr>
          <p:cNvPr id="336" name="Google Shape;336;p40"/>
          <p:cNvGrpSpPr/>
          <p:nvPr/>
        </p:nvGrpSpPr>
        <p:grpSpPr>
          <a:xfrm>
            <a:off x="2773378" y="1317868"/>
            <a:ext cx="278692" cy="331130"/>
            <a:chOff x="-48233050" y="3569725"/>
            <a:chExt cx="252050" cy="299475"/>
          </a:xfrm>
        </p:grpSpPr>
        <p:sp>
          <p:nvSpPr>
            <p:cNvPr id="337" name="Google Shape;337;p4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40"/>
          <p:cNvGrpSpPr/>
          <p:nvPr/>
        </p:nvGrpSpPr>
        <p:grpSpPr>
          <a:xfrm>
            <a:off x="764152" y="1297217"/>
            <a:ext cx="330936" cy="330743"/>
            <a:chOff x="-49764975" y="3183375"/>
            <a:chExt cx="299300" cy="299125"/>
          </a:xfrm>
        </p:grpSpPr>
        <p:sp>
          <p:nvSpPr>
            <p:cNvPr id="341" name="Google Shape;341;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40"/>
          <p:cNvGrpSpPr/>
          <p:nvPr/>
        </p:nvGrpSpPr>
        <p:grpSpPr>
          <a:xfrm>
            <a:off x="4458892" y="1276941"/>
            <a:ext cx="332677" cy="330964"/>
            <a:chOff x="-47155575" y="3200500"/>
            <a:chExt cx="300875" cy="299325"/>
          </a:xfrm>
        </p:grpSpPr>
        <p:sp>
          <p:nvSpPr>
            <p:cNvPr id="351" name="Google Shape;351;p4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TextBox 49">
            <a:extLst>
              <a:ext uri="{FF2B5EF4-FFF2-40B4-BE49-F238E27FC236}">
                <a16:creationId xmlns:a16="http://schemas.microsoft.com/office/drawing/2014/main" id="{4AE8F364-79F7-4201-BBB7-5CA168ABBFCB}"/>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8</a:t>
            </a:r>
          </a:p>
        </p:txBody>
      </p:sp>
      <p:sp>
        <p:nvSpPr>
          <p:cNvPr id="10" name="Rectangle 9">
            <a:extLst>
              <a:ext uri="{FF2B5EF4-FFF2-40B4-BE49-F238E27FC236}">
                <a16:creationId xmlns:a16="http://schemas.microsoft.com/office/drawing/2014/main" id="{1EC0285F-84D4-4603-BBB0-F58BB71C7B3A}"/>
              </a:ext>
            </a:extLst>
          </p:cNvPr>
          <p:cNvSpPr/>
          <p:nvPr/>
        </p:nvSpPr>
        <p:spPr>
          <a:xfrm>
            <a:off x="2950283" y="3300389"/>
            <a:ext cx="1780501" cy="523220"/>
          </a:xfrm>
          <a:prstGeom prst="rect">
            <a:avLst/>
          </a:prstGeom>
        </p:spPr>
        <p:txBody>
          <a:bodyPr wrap="square">
            <a:spAutoFit/>
          </a:bodyPr>
          <a:lstStyle/>
          <a:p>
            <a:r>
              <a:rPr lang="en-US" b="1" dirty="0">
                <a:solidFill>
                  <a:schemeClr val="tx1"/>
                </a:solidFill>
                <a:latin typeface="Exo 2" panose="020B0604020202020204" charset="0"/>
              </a:rPr>
              <a:t>Connected &amp; semi structures data</a:t>
            </a:r>
            <a:endParaRPr lang="en-US" dirty="0">
              <a:solidFill>
                <a:schemeClr val="tx1"/>
              </a:solidFill>
              <a:latin typeface="Exo 2" panose="020B0604020202020204" charset="0"/>
            </a:endParaRPr>
          </a:p>
        </p:txBody>
      </p:sp>
      <p:sp>
        <p:nvSpPr>
          <p:cNvPr id="61" name="Google Shape;331;p40">
            <a:extLst>
              <a:ext uri="{FF2B5EF4-FFF2-40B4-BE49-F238E27FC236}">
                <a16:creationId xmlns:a16="http://schemas.microsoft.com/office/drawing/2014/main" id="{777D342E-0D99-49C0-A3D4-8ED5FA891558}"/>
              </a:ext>
            </a:extLst>
          </p:cNvPr>
          <p:cNvSpPr txBox="1">
            <a:spLocks/>
          </p:cNvSpPr>
          <p:nvPr/>
        </p:nvSpPr>
        <p:spPr>
          <a:xfrm>
            <a:off x="3022593" y="3746404"/>
            <a:ext cx="1477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latin typeface="+mn-lt"/>
                <a:cs typeface="Calibri" panose="020F0502020204030204" pitchFamily="34" charset="0"/>
              </a:rPr>
              <a:t>Using Neo4j, you can easily represent connected and semi-structured data.</a:t>
            </a:r>
          </a:p>
        </p:txBody>
      </p:sp>
      <p:sp>
        <p:nvSpPr>
          <p:cNvPr id="65" name="Google Shape;330;p40">
            <a:extLst>
              <a:ext uri="{FF2B5EF4-FFF2-40B4-BE49-F238E27FC236}">
                <a16:creationId xmlns:a16="http://schemas.microsoft.com/office/drawing/2014/main" id="{C0CB8E9B-924B-48AE-AE60-D7013169950D}"/>
              </a:ext>
            </a:extLst>
          </p:cNvPr>
          <p:cNvSpPr txBox="1">
            <a:spLocks/>
          </p:cNvSpPr>
          <p:nvPr/>
        </p:nvSpPr>
        <p:spPr>
          <a:xfrm>
            <a:off x="7371227" y="3238688"/>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en-US" dirty="0"/>
              <a:t>No joins</a:t>
            </a:r>
          </a:p>
        </p:txBody>
      </p:sp>
      <p:sp>
        <p:nvSpPr>
          <p:cNvPr id="66" name="Google Shape;333;p40">
            <a:extLst>
              <a:ext uri="{FF2B5EF4-FFF2-40B4-BE49-F238E27FC236}">
                <a16:creationId xmlns:a16="http://schemas.microsoft.com/office/drawing/2014/main" id="{4916DEFA-6FBF-449A-B428-2182E68C0DEA}"/>
              </a:ext>
            </a:extLst>
          </p:cNvPr>
          <p:cNvSpPr txBox="1">
            <a:spLocks/>
          </p:cNvSpPr>
          <p:nvPr/>
        </p:nvSpPr>
        <p:spPr>
          <a:xfrm>
            <a:off x="7643172" y="3648068"/>
            <a:ext cx="1456800" cy="1330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latin typeface="+mn-lt"/>
                <a:cs typeface="Calibri" panose="020F0502020204030204" pitchFamily="34" charset="0"/>
              </a:rPr>
              <a:t>Using Neo4j, it does NOT require complex joins to retrieve connected/related data as it is very easy to retrieve its adjacent node or relationship details without joins or indexes.</a:t>
            </a:r>
          </a:p>
        </p:txBody>
      </p:sp>
      <p:pic>
        <p:nvPicPr>
          <p:cNvPr id="13" name="Picture 12">
            <a:extLst>
              <a:ext uri="{FF2B5EF4-FFF2-40B4-BE49-F238E27FC236}">
                <a16:creationId xmlns:a16="http://schemas.microsoft.com/office/drawing/2014/main" id="{A7B056FB-B23A-4A56-A287-D4EC2772ED7C}"/>
              </a:ext>
            </a:extLst>
          </p:cNvPr>
          <p:cNvPicPr>
            <a:picLocks noChangeAspect="1"/>
          </p:cNvPicPr>
          <p:nvPr/>
        </p:nvPicPr>
        <p:blipFill>
          <a:blip r:embed="rId3"/>
          <a:stretch>
            <a:fillRect/>
          </a:stretch>
        </p:blipFill>
        <p:spPr>
          <a:xfrm>
            <a:off x="8146002" y="2859972"/>
            <a:ext cx="329213" cy="329213"/>
          </a:xfrm>
          <a:prstGeom prst="rect">
            <a:avLst/>
          </a:prstGeom>
        </p:spPr>
      </p:pic>
      <p:pic>
        <p:nvPicPr>
          <p:cNvPr id="14" name="Picture 13">
            <a:extLst>
              <a:ext uri="{FF2B5EF4-FFF2-40B4-BE49-F238E27FC236}">
                <a16:creationId xmlns:a16="http://schemas.microsoft.com/office/drawing/2014/main" id="{370841A5-74B9-4F1D-9EDF-5414769B6C80}"/>
              </a:ext>
            </a:extLst>
          </p:cNvPr>
          <p:cNvPicPr>
            <a:picLocks noChangeAspect="1"/>
          </p:cNvPicPr>
          <p:nvPr/>
        </p:nvPicPr>
        <p:blipFill>
          <a:blip r:embed="rId4"/>
          <a:stretch>
            <a:fillRect/>
          </a:stretch>
        </p:blipFill>
        <p:spPr>
          <a:xfrm>
            <a:off x="6690630" y="2844183"/>
            <a:ext cx="335309" cy="329213"/>
          </a:xfrm>
          <a:prstGeom prst="rect">
            <a:avLst/>
          </a:prstGeom>
        </p:spPr>
      </p:pic>
      <p:grpSp>
        <p:nvGrpSpPr>
          <p:cNvPr id="70" name="Google Shape;8899;p67">
            <a:extLst>
              <a:ext uri="{FF2B5EF4-FFF2-40B4-BE49-F238E27FC236}">
                <a16:creationId xmlns:a16="http://schemas.microsoft.com/office/drawing/2014/main" id="{FD54CA02-B12B-493B-A8B5-C1D8F49B269B}"/>
              </a:ext>
            </a:extLst>
          </p:cNvPr>
          <p:cNvGrpSpPr/>
          <p:nvPr/>
        </p:nvGrpSpPr>
        <p:grpSpPr>
          <a:xfrm>
            <a:off x="5166719" y="2855382"/>
            <a:ext cx="329934" cy="329962"/>
            <a:chOff x="3497300" y="3955025"/>
            <a:chExt cx="295375" cy="295400"/>
          </a:xfrm>
          <a:solidFill>
            <a:schemeClr val="tx1"/>
          </a:solidFill>
        </p:grpSpPr>
        <p:sp>
          <p:nvSpPr>
            <p:cNvPr id="71" name="Google Shape;8900;p67">
              <a:extLst>
                <a:ext uri="{FF2B5EF4-FFF2-40B4-BE49-F238E27FC236}">
                  <a16:creationId xmlns:a16="http://schemas.microsoft.com/office/drawing/2014/main" id="{BAD04CAD-D0D1-4072-97E4-8CF2BE1D264B}"/>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901;p67">
              <a:extLst>
                <a:ext uri="{FF2B5EF4-FFF2-40B4-BE49-F238E27FC236}">
                  <a16:creationId xmlns:a16="http://schemas.microsoft.com/office/drawing/2014/main" id="{40196177-8AB6-46A0-A1DF-D39E3526E04F}"/>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902;p67">
              <a:extLst>
                <a:ext uri="{FF2B5EF4-FFF2-40B4-BE49-F238E27FC236}">
                  <a16:creationId xmlns:a16="http://schemas.microsoft.com/office/drawing/2014/main" id="{C732C0C9-2700-4CC1-A5CE-F8E647A7C733}"/>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990;p66">
            <a:extLst>
              <a:ext uri="{FF2B5EF4-FFF2-40B4-BE49-F238E27FC236}">
                <a16:creationId xmlns:a16="http://schemas.microsoft.com/office/drawing/2014/main" id="{A01ED9BC-C29B-4199-9F38-8BDC4323645A}"/>
              </a:ext>
            </a:extLst>
          </p:cNvPr>
          <p:cNvSpPr/>
          <p:nvPr/>
        </p:nvSpPr>
        <p:spPr>
          <a:xfrm>
            <a:off x="3666305" y="2892705"/>
            <a:ext cx="306655" cy="30335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774956" y="1012065"/>
            <a:ext cx="7103769" cy="4007196"/>
          </a:xfrm>
          <a:prstGeom prst="rect">
            <a:avLst/>
          </a:prstGeom>
        </p:spPr>
        <p:txBody>
          <a:bodyPr spcFirstLastPara="1" wrap="square" lIns="91425" tIns="91425" rIns="91425" bIns="91425" anchor="t" anchorCtr="0">
            <a:noAutofit/>
          </a:bodyPr>
          <a:lstStyle/>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The model represents data in Nodes, Relationships and Properties</a:t>
            </a: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Properties are key-value pairs</a:t>
            </a: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Nodes are represented using circle and Relationships are represented using arrow keys</a:t>
            </a: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Relationships have directions</a:t>
            </a:r>
          </a:p>
          <a:p>
            <a:pPr marL="285750" lvl="0" indent="-285750">
              <a:buClr>
                <a:schemeClr val="tx1"/>
              </a:buClr>
              <a:buFont typeface="Courier New" panose="02070309020205020404" pitchFamily="49" charset="0"/>
              <a:buChar char="o"/>
            </a:pPr>
            <a:r>
              <a:rPr lang="en-US" sz="1400" dirty="0">
                <a:solidFill>
                  <a:srgbClr val="FFFF00"/>
                </a:solidFill>
                <a:latin typeface="+mn-lt"/>
                <a:cs typeface="Calibri" panose="020F0502020204030204" pitchFamily="34" charset="0"/>
              </a:rPr>
              <a:t>If we do not have direction in Neo4j =&gt;</a:t>
            </a:r>
            <a:r>
              <a:rPr lang="en-US" sz="1400" dirty="0">
                <a:solidFill>
                  <a:schemeClr val="tx1"/>
                </a:solidFill>
                <a:latin typeface="+mn-lt"/>
                <a:cs typeface="Calibri" panose="020F0502020204030204" pitchFamily="34" charset="0"/>
              </a:rPr>
              <a:t> </a:t>
            </a:r>
            <a:r>
              <a:rPr lang="en-US" sz="1400" dirty="0">
                <a:solidFill>
                  <a:srgbClr val="FFFF00"/>
                </a:solidFill>
                <a:latin typeface="+mn-lt"/>
                <a:cs typeface="Calibri" panose="020F0502020204030204" pitchFamily="34" charset="0"/>
              </a:rPr>
              <a:t>"Relationships should be directional“</a:t>
            </a:r>
          </a:p>
          <a:p>
            <a:pPr marL="0" lvl="0" indent="0">
              <a:buClr>
                <a:schemeClr val="tx1"/>
              </a:buClr>
              <a:buNone/>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Each Relationship contains "Start Node" or "From Node" and "To Node" or "End Node"</a:t>
            </a: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Both Nodes and Relationships contain properties</a:t>
            </a:r>
          </a:p>
          <a:p>
            <a:pPr marL="285750" lvl="0" indent="-285750">
              <a:buClr>
                <a:schemeClr val="tx1"/>
              </a:buClr>
              <a:buFont typeface="Courier New" panose="02070309020205020404" pitchFamily="49" charset="0"/>
              <a:buChar char="o"/>
            </a:pPr>
            <a:endParaRPr lang="en-US" sz="1400" dirty="0">
              <a:solidFill>
                <a:schemeClr val="tx1"/>
              </a:solidFill>
              <a:latin typeface="+mn-lt"/>
              <a:cs typeface="Calibri" panose="020F0502020204030204" pitchFamily="34" charset="0"/>
            </a:endParaRPr>
          </a:p>
          <a:p>
            <a:pPr marL="285750" lvl="0" indent="-285750">
              <a:buClr>
                <a:schemeClr val="tx1"/>
              </a:buClr>
              <a:buFont typeface="Courier New" panose="02070309020205020404" pitchFamily="49" charset="0"/>
              <a:buChar char="o"/>
            </a:pPr>
            <a:r>
              <a:rPr lang="en-US" sz="1400" dirty="0">
                <a:solidFill>
                  <a:schemeClr val="tx1"/>
                </a:solidFill>
                <a:latin typeface="+mn-lt"/>
                <a:cs typeface="Calibri" panose="020F0502020204030204" pitchFamily="34" charset="0"/>
              </a:rPr>
              <a:t>Relationships connects nodes</a:t>
            </a:r>
            <a:endParaRPr sz="1400" dirty="0">
              <a:solidFill>
                <a:schemeClr val="dk1"/>
              </a:solidFill>
              <a:latin typeface="+mn-lt"/>
              <a:cs typeface="Calibri" panose="020F0502020204030204" pitchFamily="34" charset="0"/>
            </a:endParaRPr>
          </a:p>
        </p:txBody>
      </p:sp>
      <p:sp>
        <p:nvSpPr>
          <p:cNvPr id="144" name="Google Shape;144;p29"/>
          <p:cNvSpPr txBox="1">
            <a:spLocks noGrp="1"/>
          </p:cNvSpPr>
          <p:nvPr>
            <p:ph type="ctrTitle"/>
          </p:nvPr>
        </p:nvSpPr>
        <p:spPr>
          <a:xfrm>
            <a:off x="1590261" y="253459"/>
            <a:ext cx="5718099" cy="946200"/>
          </a:xfrm>
          <a:prstGeom prst="rect">
            <a:avLst/>
          </a:prstGeom>
        </p:spPr>
        <p:txBody>
          <a:bodyPr spcFirstLastPara="1" wrap="square" lIns="91425" tIns="91425" rIns="91425" bIns="91425" anchor="t" anchorCtr="0">
            <a:noAutofit/>
          </a:bodyPr>
          <a:lstStyle/>
          <a:p>
            <a:r>
              <a:rPr lang="en-US" dirty="0"/>
              <a:t>key features of Property Graph Model</a:t>
            </a:r>
          </a:p>
        </p:txBody>
      </p:sp>
      <p:sp>
        <p:nvSpPr>
          <p:cNvPr id="5" name="TextBox 4">
            <a:extLst>
              <a:ext uri="{FF2B5EF4-FFF2-40B4-BE49-F238E27FC236}">
                <a16:creationId xmlns:a16="http://schemas.microsoft.com/office/drawing/2014/main" id="{4E31AF15-3F58-45C3-9A76-53CC036645AB}"/>
              </a:ext>
            </a:extLst>
          </p:cNvPr>
          <p:cNvSpPr txBox="1"/>
          <p:nvPr/>
        </p:nvSpPr>
        <p:spPr>
          <a:xfrm>
            <a:off x="0" y="4836482"/>
            <a:ext cx="390294" cy="307777"/>
          </a:xfrm>
          <a:prstGeom prst="rect">
            <a:avLst/>
          </a:prstGeom>
          <a:noFill/>
        </p:spPr>
        <p:txBody>
          <a:bodyPr wrap="square" rtlCol="0">
            <a:spAutoFit/>
          </a:bodyPr>
          <a:lstStyle/>
          <a:p>
            <a:r>
              <a:rPr lang="en-US" b="1" dirty="0">
                <a:solidFill>
                  <a:schemeClr val="tx1"/>
                </a:solidFill>
              </a:rPr>
              <a:t>9</a:t>
            </a:r>
          </a:p>
        </p:txBody>
      </p:sp>
    </p:spTree>
    <p:extLst>
      <p:ext uri="{BB962C8B-B14F-4D97-AF65-F5344CB8AC3E}">
        <p14:creationId xmlns:p14="http://schemas.microsoft.com/office/powerpoint/2010/main" val="2703730410"/>
      </p:ext>
    </p:extLst>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48126A"/>
      </a:lt1>
      <a:dk2>
        <a:srgbClr val="FF8CFF"/>
      </a:dk2>
      <a:lt2>
        <a:srgbClr val="6769FF"/>
      </a:lt2>
      <a:accent1>
        <a:srgbClr val="000044"/>
      </a:accent1>
      <a:accent2>
        <a:srgbClr val="48126A"/>
      </a:accent2>
      <a:accent3>
        <a:srgbClr val="8F258F"/>
      </a:accent3>
      <a:accent4>
        <a:srgbClr val="FF8CFF"/>
      </a:accent4>
      <a:accent5>
        <a:srgbClr val="784CCF"/>
      </a:accent5>
      <a:accent6>
        <a:srgbClr val="676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1620</TotalTime>
  <Words>1347</Words>
  <Application>Microsoft Office PowerPoint</Application>
  <PresentationFormat>On-screen Show (16:9)</PresentationFormat>
  <Paragraphs>248</Paragraphs>
  <Slides>49</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Fira Sans Extra Condensed Medium</vt:lpstr>
      <vt:lpstr>Roboto Condensed</vt:lpstr>
      <vt:lpstr>Roboto Condensed Light</vt:lpstr>
      <vt:lpstr>Exo 2</vt:lpstr>
      <vt:lpstr>Courier New</vt:lpstr>
      <vt:lpstr>Squada One</vt:lpstr>
      <vt:lpstr>Arial</vt:lpstr>
      <vt:lpstr>Wingdings</vt:lpstr>
      <vt:lpstr>Calibri</vt:lpstr>
      <vt:lpstr>Tech Newsletter by Slidesgo</vt:lpstr>
      <vt:lpstr>Neo4j</vt:lpstr>
      <vt:lpstr>TABLE OF CONTENTS</vt:lpstr>
      <vt:lpstr>Introduction</vt:lpstr>
      <vt:lpstr>Introduction</vt:lpstr>
      <vt:lpstr>What is a Graph Database?</vt:lpstr>
      <vt:lpstr>Why Graph Databases?</vt:lpstr>
      <vt:lpstr>RDBMS Vs Graph Database </vt:lpstr>
      <vt:lpstr>Advantages of Neo4j </vt:lpstr>
      <vt:lpstr>key features of Property Graph Model</vt:lpstr>
      <vt:lpstr>Graph DB Data Model</vt:lpstr>
      <vt:lpstr>Installation</vt:lpstr>
      <vt:lpstr>Installation</vt:lpstr>
      <vt:lpstr>Installation</vt:lpstr>
      <vt:lpstr>Installation</vt:lpstr>
      <vt:lpstr>Structure</vt:lpstr>
      <vt:lpstr>Neo4j Graph Database building blocks </vt:lpstr>
      <vt:lpstr>Node</vt:lpstr>
      <vt:lpstr>PowerPoint Presentation</vt:lpstr>
      <vt:lpstr>Labels</vt:lpstr>
      <vt:lpstr>Neo4j CQL</vt:lpstr>
      <vt:lpstr>Neo4j CQL - Introduction</vt:lpstr>
      <vt:lpstr>Create Graph</vt:lpstr>
      <vt:lpstr>Create Graph</vt:lpstr>
      <vt:lpstr>Create Graph</vt:lpstr>
      <vt:lpstr>Create Graph</vt:lpstr>
      <vt:lpstr>Create Graph</vt:lpstr>
      <vt:lpstr>Create Nodes</vt:lpstr>
      <vt:lpstr>Create Nodes</vt:lpstr>
      <vt:lpstr>Create Nodes</vt:lpstr>
      <vt:lpstr>Create Nodes with labels</vt:lpstr>
      <vt:lpstr>Create Nodes with labels</vt:lpstr>
      <vt:lpstr>Create Nodes with labels</vt:lpstr>
      <vt:lpstr>Create Nodes with labels</vt:lpstr>
      <vt:lpstr>Create Node with Properties</vt:lpstr>
      <vt:lpstr>Create Node with Properties</vt:lpstr>
      <vt:lpstr>Create Node with Properties</vt:lpstr>
      <vt:lpstr>Create Relationship</vt:lpstr>
      <vt:lpstr>Create Relationship</vt:lpstr>
      <vt:lpstr>Create Relationship</vt:lpstr>
      <vt:lpstr>Creating a Relationship Between the Existing Nodes</vt:lpstr>
      <vt:lpstr>Creating a Relationship Between the Existing Nodes</vt:lpstr>
      <vt:lpstr>Creating a Relationship with Label and Properties</vt:lpstr>
      <vt:lpstr>Creating a Relationship with Label and Properties</vt:lpstr>
      <vt:lpstr>Deleting All Nodes and Relationships</vt:lpstr>
      <vt:lpstr>Deleting a Particular Node</vt:lpstr>
      <vt:lpstr>Deleting a Particular Node</vt:lpstr>
      <vt:lpstr>Run Neo4j Desktop</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Neo4j</dc:title>
  <dc:creator>Intelligence</dc:creator>
  <cp:lastModifiedBy>RePack by Diakov</cp:lastModifiedBy>
  <cp:revision>37</cp:revision>
  <dcterms:modified xsi:type="dcterms:W3CDTF">2020-05-11T20:10:26Z</dcterms:modified>
</cp:coreProperties>
</file>